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527" r:id="rId2"/>
    <p:sldId id="472" r:id="rId3"/>
    <p:sldId id="479" r:id="rId4"/>
    <p:sldId id="275" r:id="rId5"/>
    <p:sldId id="388" r:id="rId6"/>
    <p:sldId id="538" r:id="rId7"/>
    <p:sldId id="480" r:id="rId8"/>
    <p:sldId id="407" r:id="rId9"/>
    <p:sldId id="481" r:id="rId10"/>
    <p:sldId id="524" r:id="rId11"/>
    <p:sldId id="482" r:id="rId12"/>
    <p:sldId id="427" r:id="rId13"/>
    <p:sldId id="531" r:id="rId14"/>
    <p:sldId id="530" r:id="rId15"/>
    <p:sldId id="4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75" d="100"/>
          <a:sy n="75" d="100"/>
        </p:scale>
        <p:origin x="51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F4E3F1-D2FF-4ABC-99A2-A9BD5B7ECA6C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937BC7-9BF7-4597-99C5-DF3A01050E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919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7DCA9-02CD-DBBF-13DD-0A804F76C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0C9EB8D-68BA-AB36-709B-59D02975C3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496CAD0-D489-87BE-37D7-04658A6DBA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2ADD9E-D93E-E466-33DC-3DCC6F6F87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7675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4969EA-F036-5D98-1B18-CBDD570A8A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86AEBB7-0A20-7B20-7DB1-77CF09F01A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59C6D0-26D0-2A36-7FF7-8BEE5DE6E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E6190F-329C-A983-CA08-48BB8B1C9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12C0CA-E66E-D9E9-C4CD-97D368D0C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15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29889-AD92-3BA7-95F0-A83A6E2CE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B35C4AA-3C20-1F9D-F943-C6FA3EB78F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7F9F0D-AAE6-AD37-F37E-29DA63384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D84D11-4E51-32C6-DC5C-7696876A6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A34928-30DF-2A6C-7E07-7E8C3541D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520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055A643-E270-D7D3-2BDC-70061C50FF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74B5873-1285-FCF9-57B3-18B1427E2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E263B7-D6D5-3581-CFD4-99DEE5E6D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EA313C-E62A-5EFC-A0D4-C48B0C1C1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4165E6-5BBB-7A86-4256-5371252D1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336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B05664-723B-BC25-2B0D-F26A02318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67F726-A8AD-C62D-7839-5B9467375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675425-B085-6E99-EE99-626CABBA6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227247-27DD-134E-FCEE-B7BB64943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E509C0-4A66-B44F-1F62-DB42674F4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107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E10A73-F74B-9243-050E-A8D055DFE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08A3C9-5B72-1969-19A9-9C248DF05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030B43-8546-9682-B9E0-80BFD6734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8E66C1-ACE5-234A-D90B-3C3D40637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9AD5F1-4C48-9B53-42D2-628CFEEA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408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8A8D3C-0575-138E-FAF8-FA0B375DE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B60B83-13C4-AE36-A801-532A321EE8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AEE35D-887F-C099-9156-1F142EA2D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50106E-9D2D-9B41-3507-BD0883A29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4554D4-182E-F166-DF50-125A179A2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794684-D9C8-0A2A-2254-6FED817E8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699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22308C-39C2-AB7A-48B8-9A954615A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BB6D85-9D57-04AD-F57F-B31A288B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E0A4705-8E6C-190C-80D3-2AA0D71C6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DD72302-7B38-86C1-FB4F-EF1E370588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C4D996C-C0A7-61C9-3ABC-EC7DF22D0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A5174BF-75F4-ABB1-A60C-062FBF546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2AC297C-5653-4A76-54D1-989BC8D44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9322D74-10DB-5B30-FF8A-9E64A7280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914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D22118-B5F5-E051-69D8-E881EE842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F6B3DF-0C31-056A-F346-410744EC2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65CA1F0-2EA9-357B-0A76-EDBB66AC9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2FC15D-B8D1-F3A5-C947-4DF2D5302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15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4F33CF9-B2E9-D604-A841-C1E1C48B3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048D125-124E-A9E8-FF16-19858D8C2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AF883F-D37D-EE8A-F42D-011A987A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69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06C706-0246-E066-7AE1-A9D6C3BDB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DF3E58-0422-165D-10E9-DA4FE7B74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A650F2-9DDA-9127-5EBD-E0085D44F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816CBD-966A-5233-BE72-D6E043D95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62D05B-118F-D639-1BA4-8D25067C1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CB0036-B618-BBB0-C28E-9470D3856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504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B2C5E5-F327-C656-CEBE-907177C65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57CDB82-C5DF-D37B-5195-3B5E40A58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E5025F-7BD9-EFBC-54AA-E007A1766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32087E5-74A9-56D2-D3C0-7044C38D4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0AAD20-0665-B28D-94F0-BB29784A2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9473B27-9D31-C8A7-CBCA-C424453F7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126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CBF0EF2-8B82-B7AE-0FCE-5F34CAD27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D9B2F3C-F370-8173-0C89-BBDDD27DD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0F0BB6-7392-0695-0B87-B1C7C0178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154AF-102D-4437-A6B5-FE18409A17A1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5CA5C0-2321-9C59-9D3C-D8DC5AAF0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520849-F87D-CDF9-111E-6958084BBD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EF618-1131-4AFE-9040-E1DC68656B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[24]Forrest Gump - Suite Forrest Gump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87199" y="120152"/>
            <a:ext cx="406400" cy="406400"/>
          </a:xfrm>
          <a:prstGeom prst="rect">
            <a:avLst/>
          </a:prstGeom>
        </p:spPr>
      </p:pic>
      <p:sp>
        <p:nvSpPr>
          <p:cNvPr id="20" name="TextBox 5"/>
          <p:cNvSpPr txBox="1"/>
          <p:nvPr/>
        </p:nvSpPr>
        <p:spPr>
          <a:xfrm>
            <a:off x="7493307" y="4667491"/>
            <a:ext cx="3262432" cy="461665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zh-CN" altLang="en-US" sz="2400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专业：信息与计算科学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390109" y="4669251"/>
            <a:ext cx="2339102" cy="461665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r>
              <a:rPr kumimoji="1" lang="zh-CN" altLang="en-US" sz="2400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答辩人：刘功泽</a:t>
            </a:r>
            <a:endParaRPr kumimoji="1"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278655" y="2589103"/>
            <a:ext cx="7785980" cy="92333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5400" b="1" dirty="0">
                <a:solidFill>
                  <a:srgbClr val="071F65"/>
                </a:solidFill>
                <a:latin typeface="+mj-ea"/>
                <a:ea typeface="+mj-ea"/>
              </a:rPr>
              <a:t>Dev-C++</a:t>
            </a:r>
            <a:r>
              <a:rPr lang="zh-CN" altLang="en-US" sz="5400" b="1" dirty="0">
                <a:solidFill>
                  <a:srgbClr val="071F65"/>
                </a:solidFill>
                <a:latin typeface="+mj-ea"/>
                <a:ea typeface="+mj-ea"/>
              </a:rPr>
              <a:t>和</a:t>
            </a:r>
            <a:r>
              <a:rPr lang="en-US" altLang="zh-CN" sz="5400" b="1" dirty="0">
                <a:solidFill>
                  <a:srgbClr val="071F65"/>
                </a:solidFill>
                <a:latin typeface="+mj-ea"/>
                <a:ea typeface="+mj-ea"/>
              </a:rPr>
              <a:t>Godot </a:t>
            </a:r>
            <a:r>
              <a:rPr lang="zh-CN" altLang="en-US" sz="5400" b="1" dirty="0">
                <a:solidFill>
                  <a:srgbClr val="071F65"/>
                </a:solidFill>
                <a:latin typeface="+mj-ea"/>
                <a:ea typeface="+mj-ea"/>
              </a:rPr>
              <a:t>的比较</a:t>
            </a:r>
            <a:endParaRPr lang="en-US" altLang="zh-CN" sz="5400" b="1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3390108" y="3866885"/>
            <a:ext cx="67090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1" y="1552169"/>
            <a:ext cx="2387969" cy="3826419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2296560" y="2937549"/>
            <a:ext cx="182819" cy="2259004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30BA890-952D-3D4D-B5AD-C0C81EAF244C}"/>
              </a:ext>
            </a:extLst>
          </p:cNvPr>
          <p:cNvSpPr txBox="1"/>
          <p:nvPr/>
        </p:nvSpPr>
        <p:spPr>
          <a:xfrm>
            <a:off x="9944810" y="6008914"/>
            <a:ext cx="1971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2024.12.21</a:t>
            </a:r>
            <a:endParaRPr kumimoji="1" lang="zh-CN" altLang="en-US" sz="2400" b="1" dirty="0">
              <a:solidFill>
                <a:srgbClr val="071F6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0" grpId="0"/>
      <p:bldP spid="22" grpId="0"/>
      <p:bldP spid="23" grpId="0"/>
      <p:bldP spid="14" grpId="0" bldLvl="0" animBg="1"/>
      <p:bldP spid="15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3346102" y="2473459"/>
            <a:ext cx="2702759" cy="83519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4104242" y="3334052"/>
            <a:ext cx="1957319" cy="98483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5973889" y="1971047"/>
            <a:ext cx="2546619" cy="136300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036160" y="3308650"/>
            <a:ext cx="3307739" cy="63286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5030972" y="2266369"/>
            <a:ext cx="2106755" cy="2106755"/>
            <a:chOff x="3761296" y="1104900"/>
            <a:chExt cx="1549400" cy="1549400"/>
          </a:xfrm>
        </p:grpSpPr>
        <p:sp>
          <p:nvSpPr>
            <p:cNvPr id="12" name="椭圆 11"/>
            <p:cNvSpPr/>
            <p:nvPr/>
          </p:nvSpPr>
          <p:spPr>
            <a:xfrm>
              <a:off x="3761296" y="1104900"/>
              <a:ext cx="1549400" cy="15494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3" name="文本框 34"/>
            <p:cNvSpPr txBox="1"/>
            <p:nvPr/>
          </p:nvSpPr>
          <p:spPr>
            <a:xfrm>
              <a:off x="3761296" y="1528754"/>
              <a:ext cx="1549400" cy="70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AI</a:t>
              </a:r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辅助</a:t>
              </a:r>
              <a:endPara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信息检索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907525" y="1336977"/>
            <a:ext cx="1655788" cy="1108427"/>
            <a:chOff x="6352096" y="889280"/>
            <a:chExt cx="1549400" cy="1037208"/>
          </a:xfrm>
        </p:grpSpPr>
        <p:sp>
          <p:nvSpPr>
            <p:cNvPr id="15" name="椭圆 14"/>
            <p:cNvSpPr/>
            <p:nvPr/>
          </p:nvSpPr>
          <p:spPr>
            <a:xfrm>
              <a:off x="6608191" y="889280"/>
              <a:ext cx="1037208" cy="10372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6" name="文本框 40"/>
            <p:cNvSpPr txBox="1"/>
            <p:nvPr/>
          </p:nvSpPr>
          <p:spPr>
            <a:xfrm>
              <a:off x="6352096" y="1094603"/>
              <a:ext cx="1549400" cy="547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二者</a:t>
              </a:r>
              <a:endPara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特性</a:t>
              </a:r>
              <a:endPara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819033" y="1556398"/>
            <a:ext cx="2176144" cy="1456767"/>
            <a:chOff x="1277256" y="1121088"/>
            <a:chExt cx="1549400" cy="1037208"/>
          </a:xfrm>
        </p:grpSpPr>
        <p:sp>
          <p:nvSpPr>
            <p:cNvPr id="18" name="椭圆 17"/>
            <p:cNvSpPr/>
            <p:nvPr/>
          </p:nvSpPr>
          <p:spPr>
            <a:xfrm>
              <a:off x="1533352" y="1121088"/>
              <a:ext cx="1037208" cy="10372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9" name="文本框 43"/>
            <p:cNvSpPr txBox="1"/>
            <p:nvPr/>
          </p:nvSpPr>
          <p:spPr>
            <a:xfrm>
              <a:off x="1277256" y="1387687"/>
              <a:ext cx="1549400" cy="504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IDE</a:t>
              </a:r>
            </a:p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基本要素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351193" y="3308651"/>
            <a:ext cx="1991635" cy="1333251"/>
            <a:chOff x="7645400" y="1877556"/>
            <a:chExt cx="1549400" cy="1037208"/>
          </a:xfrm>
        </p:grpSpPr>
        <p:sp>
          <p:nvSpPr>
            <p:cNvPr id="21" name="椭圆 20"/>
            <p:cNvSpPr/>
            <p:nvPr/>
          </p:nvSpPr>
          <p:spPr>
            <a:xfrm>
              <a:off x="7901496" y="1877556"/>
              <a:ext cx="1037208" cy="103720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2" name="文本框 46"/>
            <p:cNvSpPr txBox="1"/>
            <p:nvPr/>
          </p:nvSpPr>
          <p:spPr>
            <a:xfrm>
              <a:off x="7645400" y="2144752"/>
              <a:ext cx="1549400" cy="646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相关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568835" y="3688115"/>
            <a:ext cx="2046559" cy="1370019"/>
            <a:chOff x="5056696" y="2183559"/>
            <a:chExt cx="1549400" cy="1037208"/>
          </a:xfrm>
        </p:grpSpPr>
        <p:sp>
          <p:nvSpPr>
            <p:cNvPr id="24" name="椭圆 23"/>
            <p:cNvSpPr/>
            <p:nvPr/>
          </p:nvSpPr>
          <p:spPr>
            <a:xfrm>
              <a:off x="5312792" y="2183559"/>
              <a:ext cx="1037208" cy="10372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5" name="文本框 49"/>
            <p:cNvSpPr txBox="1"/>
            <p:nvPr/>
          </p:nvSpPr>
          <p:spPr>
            <a:xfrm>
              <a:off x="5056696" y="2457502"/>
              <a:ext cx="1549400" cy="6291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初学者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常见问题</a:t>
              </a:r>
            </a:p>
          </p:txBody>
        </p:sp>
      </p:grpSp>
      <p:sp>
        <p:nvSpPr>
          <p:cNvPr id="26" name="矩形 46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b="1" dirty="0">
                <a:solidFill>
                  <a:schemeClr val="accent1"/>
                </a:solidFill>
                <a:latin typeface="Arial" panose="020B0604020202020204" pitchFamily="34" charset="0"/>
              </a:rPr>
              <a:t>研究方法</a:t>
            </a:r>
          </a:p>
        </p:txBody>
      </p:sp>
      <p:sp>
        <p:nvSpPr>
          <p:cNvPr id="27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0" algn="ctr"/>
            <a:endParaRPr lang="zh-CN" altLang="en-US" sz="2400"/>
          </a:p>
        </p:txBody>
      </p:sp>
      <p:sp>
        <p:nvSpPr>
          <p:cNvPr id="37" name="梯形 36"/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0" algn="ctr"/>
            <a:endParaRPr lang="zh-CN" altLang="en-US" sz="2400"/>
          </a:p>
        </p:txBody>
      </p:sp>
      <p:sp>
        <p:nvSpPr>
          <p:cNvPr id="27" name="文本框 2"/>
          <p:cNvSpPr txBox="1"/>
          <p:nvPr/>
        </p:nvSpPr>
        <p:spPr>
          <a:xfrm>
            <a:off x="3729079" y="2556165"/>
            <a:ext cx="1261884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Part</a:t>
            </a:r>
            <a:r>
              <a:rPr lang="en-US" altLang="zh-CN" sz="7200" b="1" dirty="0">
                <a:solidFill>
                  <a:schemeClr val="bg1"/>
                </a:solidFill>
              </a:rPr>
              <a:t>4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638797" y="2692405"/>
            <a:ext cx="2646878" cy="830997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</a:rPr>
              <a:t>研究成果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9441630" y="2366027"/>
            <a:ext cx="1978427" cy="1240827"/>
            <a:chOff x="9140243" y="2649839"/>
            <a:chExt cx="1978426" cy="1240826"/>
          </a:xfrm>
        </p:grpSpPr>
        <p:sp>
          <p:nvSpPr>
            <p:cNvPr id="32" name="矩形 31"/>
            <p:cNvSpPr/>
            <p:nvPr/>
          </p:nvSpPr>
          <p:spPr>
            <a:xfrm>
              <a:off x="9140243" y="2649839"/>
              <a:ext cx="197842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kumimoji="1" lang="en-US" altLang="zh-CN" sz="2400" dirty="0">
                  <a:solidFill>
                    <a:schemeClr val="bg1"/>
                  </a:solidFill>
                </a:rPr>
                <a:t>4-1 </a:t>
              </a:r>
              <a:r>
                <a:rPr kumimoji="1" lang="zh-CN" altLang="en-US" sz="2400" dirty="0">
                  <a:solidFill>
                    <a:schemeClr val="bg1"/>
                  </a:solidFill>
                </a:rPr>
                <a:t>研究成果</a:t>
              </a:r>
              <a:endParaRPr lang="zh-CN" altLang="en-US" sz="2400" dirty="0">
                <a:solidFill>
                  <a:schemeClr val="bg1"/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9140243" y="3037021"/>
              <a:ext cx="16706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</a:rPr>
                <a:t>4-2 </a:t>
              </a:r>
              <a:r>
                <a:rPr lang="zh-CN" altLang="en-US" sz="2400" dirty="0">
                  <a:solidFill>
                    <a:schemeClr val="bg1"/>
                  </a:solidFill>
                </a:rPr>
                <a:t>创新性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9140243" y="3429000"/>
              <a:ext cx="136287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sz="2400" dirty="0">
                  <a:solidFill>
                    <a:schemeClr val="bg1"/>
                  </a:solidFill>
                </a:rPr>
                <a:t>4-3 </a:t>
              </a:r>
              <a:r>
                <a:rPr kumimoji="1" lang="zh-CN" altLang="en-US" sz="2400" dirty="0">
                  <a:solidFill>
                    <a:schemeClr val="bg1"/>
                  </a:solidFill>
                </a:rPr>
                <a:t>不足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7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b="1" dirty="0">
                <a:solidFill>
                  <a:schemeClr val="accent1"/>
                </a:solidFill>
                <a:latin typeface="Arial" panose="020B0604020202020204" pitchFamily="34" charset="0"/>
              </a:rPr>
              <a:t>研究结果</a:t>
            </a:r>
          </a:p>
        </p:txBody>
      </p:sp>
      <p:sp>
        <p:nvSpPr>
          <p:cNvPr id="17" name="等腰三角形 16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471931" y="3122895"/>
            <a:ext cx="1248139" cy="13133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4267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研究成果</a:t>
            </a:r>
            <a:endParaRPr lang="zh-CN" altLang="en-US" sz="4267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95467" y="1850375"/>
            <a:ext cx="3458277" cy="1860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000" dirty="0"/>
              <a:t>Godot</a:t>
            </a:r>
            <a:r>
              <a:rPr lang="zh-CN" altLang="en-US" sz="2000" dirty="0"/>
              <a:t>更容易上手</a:t>
            </a:r>
            <a:endParaRPr lang="en-US" altLang="zh-CN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8112224" y="1850375"/>
            <a:ext cx="3366052" cy="1860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000" dirty="0"/>
              <a:t>Dev-C++</a:t>
            </a:r>
            <a:r>
              <a:rPr lang="zh-CN" altLang="en-US" sz="2000" dirty="0"/>
              <a:t>的学习资源更丰富</a:t>
            </a:r>
            <a:endParaRPr lang="en-US" altLang="zh-CN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1295467" y="4436075"/>
            <a:ext cx="3190253" cy="1860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000" dirty="0"/>
              <a:t>Godot</a:t>
            </a:r>
            <a:r>
              <a:rPr lang="zh-CN" altLang="en-US" sz="2000" dirty="0"/>
              <a:t>的功能实现更加强大</a:t>
            </a:r>
            <a:endParaRPr lang="en-US" altLang="zh-CN" sz="2000" dirty="0"/>
          </a:p>
        </p:txBody>
      </p:sp>
      <p:sp>
        <p:nvSpPr>
          <p:cNvPr id="22" name="TextBox 21"/>
          <p:cNvSpPr txBox="1"/>
          <p:nvPr/>
        </p:nvSpPr>
        <p:spPr>
          <a:xfrm>
            <a:off x="8112224" y="4436075"/>
            <a:ext cx="3065038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000" dirty="0"/>
              <a:t>二者适合对象有明显特征</a:t>
            </a:r>
            <a:endParaRPr lang="en-US" altLang="zh-CN" sz="2000" dirty="0"/>
          </a:p>
          <a:p>
            <a:endParaRPr lang="en-US" altLang="zh-CN" sz="1333" dirty="0"/>
          </a:p>
        </p:txBody>
      </p:sp>
      <p:grpSp>
        <p:nvGrpSpPr>
          <p:cNvPr id="23" name="组合 22"/>
          <p:cNvGrpSpPr/>
          <p:nvPr/>
        </p:nvGrpSpPr>
        <p:grpSpPr>
          <a:xfrm>
            <a:off x="4434418" y="2111551"/>
            <a:ext cx="3323167" cy="3335868"/>
            <a:chOff x="3325813" y="1973262"/>
            <a:chExt cx="2492375" cy="2501901"/>
          </a:xfrm>
        </p:grpSpPr>
        <p:sp>
          <p:nvSpPr>
            <p:cNvPr id="24" name="Freeform 5"/>
            <p:cNvSpPr/>
            <p:nvPr/>
          </p:nvSpPr>
          <p:spPr bwMode="auto">
            <a:xfrm>
              <a:off x="3325813" y="3276600"/>
              <a:ext cx="1193800" cy="1198563"/>
            </a:xfrm>
            <a:custGeom>
              <a:avLst/>
              <a:gdLst>
                <a:gd name="T0" fmla="*/ 1809 w 4497"/>
                <a:gd name="T1" fmla="*/ 3511 h 4497"/>
                <a:gd name="T2" fmla="*/ 986 w 4497"/>
                <a:gd name="T3" fmla="*/ 3511 h 4497"/>
                <a:gd name="T4" fmla="*/ 986 w 4497"/>
                <a:gd name="T5" fmla="*/ 2687 h 4497"/>
                <a:gd name="T6" fmla="*/ 0 w 4497"/>
                <a:gd name="T7" fmla="*/ 0 h 4497"/>
                <a:gd name="T8" fmla="*/ 1873 w 4497"/>
                <a:gd name="T9" fmla="*/ 0 h 4497"/>
                <a:gd name="T10" fmla="*/ 2721 w 4497"/>
                <a:gd name="T11" fmla="*/ 1776 h 4497"/>
                <a:gd name="T12" fmla="*/ 4497 w 4497"/>
                <a:gd name="T13" fmla="*/ 2624 h 4497"/>
                <a:gd name="T14" fmla="*/ 4497 w 4497"/>
                <a:gd name="T15" fmla="*/ 4497 h 4497"/>
                <a:gd name="T16" fmla="*/ 1809 w 4497"/>
                <a:gd name="T17" fmla="*/ 3511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1809" y="3511"/>
                  </a:moveTo>
                  <a:lnTo>
                    <a:pt x="986" y="3511"/>
                  </a:lnTo>
                  <a:lnTo>
                    <a:pt x="986" y="2687"/>
                  </a:lnTo>
                  <a:cubicBezTo>
                    <a:pt x="369" y="1896"/>
                    <a:pt x="40" y="953"/>
                    <a:pt x="0" y="0"/>
                  </a:cubicBezTo>
                  <a:lnTo>
                    <a:pt x="1873" y="0"/>
                  </a:lnTo>
                  <a:cubicBezTo>
                    <a:pt x="1938" y="644"/>
                    <a:pt x="2222" y="1276"/>
                    <a:pt x="2721" y="1776"/>
                  </a:cubicBezTo>
                  <a:cubicBezTo>
                    <a:pt x="3221" y="2275"/>
                    <a:pt x="3853" y="2558"/>
                    <a:pt x="4497" y="2624"/>
                  </a:cubicBezTo>
                  <a:lnTo>
                    <a:pt x="4497" y="4497"/>
                  </a:lnTo>
                  <a:cubicBezTo>
                    <a:pt x="3544" y="4457"/>
                    <a:pt x="2601" y="4128"/>
                    <a:pt x="1809" y="35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5" name="Freeform 6"/>
            <p:cNvSpPr/>
            <p:nvPr/>
          </p:nvSpPr>
          <p:spPr bwMode="auto">
            <a:xfrm>
              <a:off x="3325813" y="1973262"/>
              <a:ext cx="1193800" cy="1196975"/>
            </a:xfrm>
            <a:custGeom>
              <a:avLst/>
              <a:gdLst>
                <a:gd name="T0" fmla="*/ 986 w 4497"/>
                <a:gd name="T1" fmla="*/ 1809 h 4497"/>
                <a:gd name="T2" fmla="*/ 986 w 4497"/>
                <a:gd name="T3" fmla="*/ 986 h 4497"/>
                <a:gd name="T4" fmla="*/ 1809 w 4497"/>
                <a:gd name="T5" fmla="*/ 986 h 4497"/>
                <a:gd name="T6" fmla="*/ 4497 w 4497"/>
                <a:gd name="T7" fmla="*/ 0 h 4497"/>
                <a:gd name="T8" fmla="*/ 4497 w 4497"/>
                <a:gd name="T9" fmla="*/ 1861 h 4497"/>
                <a:gd name="T10" fmla="*/ 2659 w 4497"/>
                <a:gd name="T11" fmla="*/ 2659 h 4497"/>
                <a:gd name="T12" fmla="*/ 1861 w 4497"/>
                <a:gd name="T13" fmla="*/ 4497 h 4497"/>
                <a:gd name="T14" fmla="*/ 0 w 4497"/>
                <a:gd name="T15" fmla="*/ 4497 h 4497"/>
                <a:gd name="T16" fmla="*/ 986 w 4497"/>
                <a:gd name="T17" fmla="*/ 1809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986" y="1809"/>
                  </a:moveTo>
                  <a:lnTo>
                    <a:pt x="986" y="986"/>
                  </a:lnTo>
                  <a:lnTo>
                    <a:pt x="1809" y="986"/>
                  </a:lnTo>
                  <a:cubicBezTo>
                    <a:pt x="2601" y="369"/>
                    <a:pt x="3544" y="40"/>
                    <a:pt x="4497" y="0"/>
                  </a:cubicBezTo>
                  <a:lnTo>
                    <a:pt x="4497" y="1861"/>
                  </a:lnTo>
                  <a:cubicBezTo>
                    <a:pt x="3824" y="1887"/>
                    <a:pt x="3165" y="2152"/>
                    <a:pt x="2659" y="2659"/>
                  </a:cubicBezTo>
                  <a:cubicBezTo>
                    <a:pt x="2152" y="3165"/>
                    <a:pt x="1887" y="3824"/>
                    <a:pt x="1861" y="4497"/>
                  </a:cubicBezTo>
                  <a:lnTo>
                    <a:pt x="0" y="4497"/>
                  </a:lnTo>
                  <a:cubicBezTo>
                    <a:pt x="40" y="3544"/>
                    <a:pt x="369" y="2601"/>
                    <a:pt x="986" y="18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6" name="Freeform 7"/>
            <p:cNvSpPr/>
            <p:nvPr/>
          </p:nvSpPr>
          <p:spPr bwMode="auto">
            <a:xfrm>
              <a:off x="4624388" y="3276600"/>
              <a:ext cx="1193800" cy="1198563"/>
            </a:xfrm>
            <a:custGeom>
              <a:avLst/>
              <a:gdLst>
                <a:gd name="T0" fmla="*/ 3511 w 4497"/>
                <a:gd name="T1" fmla="*/ 3511 h 4497"/>
                <a:gd name="T2" fmla="*/ 2687 w 4497"/>
                <a:gd name="T3" fmla="*/ 3511 h 4497"/>
                <a:gd name="T4" fmla="*/ 0 w 4497"/>
                <a:gd name="T5" fmla="*/ 4497 h 4497"/>
                <a:gd name="T6" fmla="*/ 0 w 4497"/>
                <a:gd name="T7" fmla="*/ 2636 h 4497"/>
                <a:gd name="T8" fmla="*/ 1838 w 4497"/>
                <a:gd name="T9" fmla="*/ 1838 h 4497"/>
                <a:gd name="T10" fmla="*/ 2636 w 4497"/>
                <a:gd name="T11" fmla="*/ 0 h 4497"/>
                <a:gd name="T12" fmla="*/ 4497 w 4497"/>
                <a:gd name="T13" fmla="*/ 0 h 4497"/>
                <a:gd name="T14" fmla="*/ 3511 w 4497"/>
                <a:gd name="T15" fmla="*/ 2687 h 4497"/>
                <a:gd name="T16" fmla="*/ 3511 w 4497"/>
                <a:gd name="T17" fmla="*/ 3511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3511" y="3511"/>
                  </a:moveTo>
                  <a:lnTo>
                    <a:pt x="2687" y="3511"/>
                  </a:lnTo>
                  <a:cubicBezTo>
                    <a:pt x="1896" y="4128"/>
                    <a:pt x="953" y="4457"/>
                    <a:pt x="0" y="4497"/>
                  </a:cubicBezTo>
                  <a:lnTo>
                    <a:pt x="0" y="2636"/>
                  </a:lnTo>
                  <a:cubicBezTo>
                    <a:pt x="673" y="2610"/>
                    <a:pt x="1332" y="2345"/>
                    <a:pt x="1838" y="1838"/>
                  </a:cubicBezTo>
                  <a:cubicBezTo>
                    <a:pt x="2345" y="1332"/>
                    <a:pt x="2610" y="673"/>
                    <a:pt x="2636" y="0"/>
                  </a:cubicBezTo>
                  <a:lnTo>
                    <a:pt x="4497" y="0"/>
                  </a:lnTo>
                  <a:cubicBezTo>
                    <a:pt x="4457" y="953"/>
                    <a:pt x="4128" y="1896"/>
                    <a:pt x="3511" y="2687"/>
                  </a:cubicBezTo>
                  <a:lnTo>
                    <a:pt x="3511" y="35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27" name="Freeform 8"/>
            <p:cNvSpPr/>
            <p:nvPr/>
          </p:nvSpPr>
          <p:spPr bwMode="auto">
            <a:xfrm>
              <a:off x="4624388" y="1973262"/>
              <a:ext cx="1193800" cy="1196975"/>
            </a:xfrm>
            <a:custGeom>
              <a:avLst/>
              <a:gdLst>
                <a:gd name="T0" fmla="*/ 3511 w 4497"/>
                <a:gd name="T1" fmla="*/ 1809 h 4497"/>
                <a:gd name="T2" fmla="*/ 4497 w 4497"/>
                <a:gd name="T3" fmla="*/ 4497 h 4497"/>
                <a:gd name="T4" fmla="*/ 2624 w 4497"/>
                <a:gd name="T5" fmla="*/ 4497 h 4497"/>
                <a:gd name="T6" fmla="*/ 1776 w 4497"/>
                <a:gd name="T7" fmla="*/ 2721 h 4497"/>
                <a:gd name="T8" fmla="*/ 0 w 4497"/>
                <a:gd name="T9" fmla="*/ 1873 h 4497"/>
                <a:gd name="T10" fmla="*/ 0 w 4497"/>
                <a:gd name="T11" fmla="*/ 0 h 4497"/>
                <a:gd name="T12" fmla="*/ 2687 w 4497"/>
                <a:gd name="T13" fmla="*/ 986 h 4497"/>
                <a:gd name="T14" fmla="*/ 3511 w 4497"/>
                <a:gd name="T15" fmla="*/ 986 h 4497"/>
                <a:gd name="T16" fmla="*/ 3511 w 4497"/>
                <a:gd name="T17" fmla="*/ 1809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3511" y="1809"/>
                  </a:moveTo>
                  <a:cubicBezTo>
                    <a:pt x="4128" y="2601"/>
                    <a:pt x="4457" y="3544"/>
                    <a:pt x="4497" y="4497"/>
                  </a:cubicBezTo>
                  <a:lnTo>
                    <a:pt x="2624" y="4497"/>
                  </a:lnTo>
                  <a:cubicBezTo>
                    <a:pt x="2558" y="3853"/>
                    <a:pt x="2275" y="3221"/>
                    <a:pt x="1776" y="2721"/>
                  </a:cubicBezTo>
                  <a:cubicBezTo>
                    <a:pt x="1276" y="2222"/>
                    <a:pt x="644" y="1938"/>
                    <a:pt x="0" y="1873"/>
                  </a:cubicBezTo>
                  <a:lnTo>
                    <a:pt x="0" y="0"/>
                  </a:lnTo>
                  <a:cubicBezTo>
                    <a:pt x="953" y="40"/>
                    <a:pt x="1896" y="369"/>
                    <a:pt x="2687" y="986"/>
                  </a:cubicBezTo>
                  <a:lnTo>
                    <a:pt x="3511" y="986"/>
                  </a:lnTo>
                  <a:lnTo>
                    <a:pt x="3511" y="18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786883" y="2348629"/>
              <a:ext cx="144016" cy="3385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9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933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51579" y="2348629"/>
              <a:ext cx="144016" cy="3385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9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933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786883" y="3767794"/>
              <a:ext cx="144016" cy="3385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9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933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251579" y="3767794"/>
              <a:ext cx="144016" cy="3385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933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933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18" grpId="0"/>
      <p:bldP spid="19" grpId="0"/>
      <p:bldP spid="20" grpId="0"/>
      <p:bldP spid="21" grpId="0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7"/>
          <p:cNvSpPr txBox="1"/>
          <p:nvPr/>
        </p:nvSpPr>
        <p:spPr>
          <a:xfrm>
            <a:off x="1614208" y="1825679"/>
            <a:ext cx="8896371" cy="11428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indent="719649">
              <a:lnSpc>
                <a:spcPct val="130000"/>
              </a:lnSpc>
            </a:pPr>
            <a:r>
              <a:rPr lang="en-US" altLang="zh-CN" dirty="0"/>
              <a:t>Dev-C++</a:t>
            </a:r>
            <a:r>
              <a:rPr lang="zh-CN" altLang="en-US" dirty="0"/>
              <a:t>适合那些希望先扎实掌握编程语言基础，逐步探索开发环境功能的初学者；而</a:t>
            </a:r>
            <a:r>
              <a:rPr lang="en-US" altLang="zh-CN" dirty="0"/>
              <a:t>Godot</a:t>
            </a:r>
            <a:r>
              <a:rPr lang="zh-CN" altLang="en-US" dirty="0"/>
              <a:t>则更吸引渴望快速上 手游戏开发，愿意投入时间克服操作和学习资料不足困难，以充分利用其 强大功能、提升个人项目开发水平的初学者。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1193083" y="1407058"/>
            <a:ext cx="1929741" cy="4246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明确需求</a:t>
            </a:r>
          </a:p>
        </p:txBody>
      </p:sp>
      <p:sp>
        <p:nvSpPr>
          <p:cNvPr id="8" name="文本框 15"/>
          <p:cNvSpPr txBox="1"/>
          <p:nvPr/>
        </p:nvSpPr>
        <p:spPr>
          <a:xfrm>
            <a:off x="1614208" y="3502175"/>
            <a:ext cx="8896371" cy="38125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indent="719649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熟练查阅内置文档，搜索电子资料，浏览社区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 bwMode="auto">
          <a:xfrm>
            <a:off x="1193083" y="3083554"/>
            <a:ext cx="2027195" cy="4246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擅于信息检索</a:t>
            </a:r>
          </a:p>
        </p:txBody>
      </p:sp>
      <p:sp>
        <p:nvSpPr>
          <p:cNvPr id="10" name="文本框 24"/>
          <p:cNvSpPr txBox="1"/>
          <p:nvPr/>
        </p:nvSpPr>
        <p:spPr>
          <a:xfrm>
            <a:off x="1614208" y="5188719"/>
            <a:ext cx="8896371" cy="42261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indent="719649">
              <a:lnSpc>
                <a:spcPct val="130000"/>
              </a:lnSpc>
            </a:pPr>
            <a:r>
              <a:rPr lang="zh-CN" altLang="en-US" dirty="0"/>
              <a:t>接触图形化界面设计的可视化场景编辑器，尝试项目管理和场景设计</a:t>
            </a:r>
            <a:r>
              <a:rPr lang="en-US" altLang="zh-CN" dirty="0"/>
              <a:t>……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1193083" y="4760050"/>
            <a:ext cx="2027195" cy="4246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熟悉软件操作</a:t>
            </a: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635001" y="237067"/>
            <a:ext cx="797814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b="1" dirty="0">
                <a:solidFill>
                  <a:schemeClr val="accent1"/>
                </a:solidFill>
                <a:latin typeface="Arial" panose="020B0604020202020204" pitchFamily="34" charset="0"/>
              </a:rPr>
              <a:t>对策</a:t>
            </a:r>
            <a:endParaRPr lang="zh-CN" altLang="en-US" b="1" dirty="0">
              <a:solidFill>
                <a:schemeClr val="accent1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15" name="等腰三角形 14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4" grpId="0"/>
      <p:bldP spid="15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b="1" dirty="0">
                <a:solidFill>
                  <a:schemeClr val="accent1"/>
                </a:solidFill>
                <a:latin typeface="Arial" panose="020B0604020202020204" pitchFamily="34" charset="0"/>
              </a:rPr>
              <a:t>不足之处</a:t>
            </a:r>
          </a:p>
        </p:txBody>
      </p:sp>
      <p:sp>
        <p:nvSpPr>
          <p:cNvPr id="20" name="等腰三角形 19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1" name="Freeform 5"/>
          <p:cNvSpPr/>
          <p:nvPr/>
        </p:nvSpPr>
        <p:spPr bwMode="auto">
          <a:xfrm>
            <a:off x="1541880" y="2710972"/>
            <a:ext cx="2239157" cy="201884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sp>
        <p:nvSpPr>
          <p:cNvPr id="22" name="TextBox 21"/>
          <p:cNvSpPr txBox="1"/>
          <p:nvPr/>
        </p:nvSpPr>
        <p:spPr>
          <a:xfrm>
            <a:off x="2055668" y="3145881"/>
            <a:ext cx="1211581" cy="11489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3733" b="1" dirty="0"/>
              <a:t>不足之处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4745440" y="1950266"/>
            <a:ext cx="5492016" cy="602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4" name="Freeform 5"/>
          <p:cNvSpPr/>
          <p:nvPr/>
        </p:nvSpPr>
        <p:spPr bwMode="auto">
          <a:xfrm>
            <a:off x="3884619" y="2222384"/>
            <a:ext cx="730021" cy="2996024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sp>
        <p:nvSpPr>
          <p:cNvPr id="25" name="圆角矩形 24"/>
          <p:cNvSpPr/>
          <p:nvPr/>
        </p:nvSpPr>
        <p:spPr>
          <a:xfrm>
            <a:off x="4701413" y="3311965"/>
            <a:ext cx="5492016" cy="602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6" name="圆角矩形 25"/>
          <p:cNvSpPr/>
          <p:nvPr/>
        </p:nvSpPr>
        <p:spPr>
          <a:xfrm>
            <a:off x="4701413" y="4673665"/>
            <a:ext cx="5492016" cy="6022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8" name="TextBox 27"/>
          <p:cNvSpPr txBox="1"/>
          <p:nvPr/>
        </p:nvSpPr>
        <p:spPr>
          <a:xfrm>
            <a:off x="5170123" y="2147684"/>
            <a:ext cx="4608512" cy="1738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600" dirty="0">
                <a:solidFill>
                  <a:schemeClr val="bg1"/>
                </a:solidFill>
              </a:rPr>
              <a:t>一，没有引用文档，权威性欠缺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73106" y="3531481"/>
            <a:ext cx="4608512" cy="1738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600" dirty="0">
                <a:solidFill>
                  <a:schemeClr val="bg1"/>
                </a:solidFill>
              </a:rPr>
              <a:t>二，论据缺少具体数据支撑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273106" y="4887842"/>
            <a:ext cx="4608512" cy="1738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600" dirty="0">
                <a:solidFill>
                  <a:schemeClr val="bg1"/>
                </a:solidFill>
              </a:rPr>
              <a:t>三，研究不够深入，忽略部分细节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ldLvl="0" animBg="1"/>
      <p:bldP spid="21" grpId="0" bldLvl="0" animBg="1"/>
      <p:bldP spid="22" grpId="0"/>
      <p:bldP spid="23" grpId="0" bldLvl="0" animBg="1"/>
      <p:bldP spid="24" grpId="0" bldLvl="0" animBg="1"/>
      <p:bldP spid="25" grpId="0" bldLvl="0" animBg="1"/>
      <p:bldP spid="26" grpId="0" bldLvl="0" animBg="1"/>
      <p:bldP spid="28" grpId="0"/>
      <p:bldP spid="29" grpId="0"/>
      <p:bldP spid="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/>
          <p:nvPr/>
        </p:nvSpPr>
        <p:spPr>
          <a:xfrm>
            <a:off x="5953965" y="4669250"/>
            <a:ext cx="3262432" cy="461665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zh-CN" altLang="en-US" sz="2400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专业：信息与计算科学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390109" y="4669251"/>
            <a:ext cx="2339102" cy="461665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r>
              <a:rPr kumimoji="1" lang="zh-CN" altLang="en-US" sz="2400" b="1" dirty="0">
                <a:solidFill>
                  <a:srgbClr val="071F6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答辩人：刘功泽</a:t>
            </a:r>
            <a:endParaRPr kumimoji="1"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265109" y="2758436"/>
            <a:ext cx="7785980" cy="91300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5333" b="1" dirty="0">
                <a:solidFill>
                  <a:srgbClr val="071F65"/>
                </a:solidFill>
                <a:latin typeface="+mj-ea"/>
                <a:ea typeface="+mj-ea"/>
              </a:rPr>
              <a:t>请老师批评指正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3390108" y="3866885"/>
            <a:ext cx="67090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 5"/>
          <p:cNvSpPr>
            <a:spLocks noEditPoints="1"/>
          </p:cNvSpPr>
          <p:nvPr/>
        </p:nvSpPr>
        <p:spPr bwMode="auto">
          <a:xfrm>
            <a:off x="1" y="1552169"/>
            <a:ext cx="2387969" cy="3826419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sp>
        <p:nvSpPr>
          <p:cNvPr id="32" name="Freeform 6"/>
          <p:cNvSpPr>
            <a:spLocks noEditPoints="1"/>
          </p:cNvSpPr>
          <p:nvPr/>
        </p:nvSpPr>
        <p:spPr bwMode="auto">
          <a:xfrm>
            <a:off x="2296560" y="2937549"/>
            <a:ext cx="182819" cy="2259004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6" grpId="0"/>
      <p:bldP spid="27" grpId="0"/>
      <p:bldP spid="31" grpId="0" animBg="1"/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164188" y="622441"/>
            <a:ext cx="1528413" cy="1528413"/>
            <a:chOff x="1602769" y="143838"/>
            <a:chExt cx="1331936" cy="1331936"/>
          </a:xfrm>
        </p:grpSpPr>
        <p:sp>
          <p:nvSpPr>
            <p:cNvPr id="4" name="椭圆 3"/>
            <p:cNvSpPr/>
            <p:nvPr/>
          </p:nvSpPr>
          <p:spPr>
            <a:xfrm>
              <a:off x="1602769" y="143838"/>
              <a:ext cx="1331936" cy="1331936"/>
            </a:xfrm>
            <a:prstGeom prst="ellipse">
              <a:avLst/>
            </a:prstGeom>
            <a:ln w="165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679041" y="396413"/>
              <a:ext cx="1189310" cy="5632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638153" y="937949"/>
              <a:ext cx="1263808" cy="277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6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4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Freeform 5"/>
          <p:cNvSpPr/>
          <p:nvPr/>
        </p:nvSpPr>
        <p:spPr bwMode="auto">
          <a:xfrm>
            <a:off x="3177" y="3017035"/>
            <a:ext cx="12188825" cy="1446568"/>
          </a:xfrm>
          <a:custGeom>
            <a:avLst/>
            <a:gdLst>
              <a:gd name="T0" fmla="*/ 0 w 2601"/>
              <a:gd name="T1" fmla="*/ 139 h 306"/>
              <a:gd name="T2" fmla="*/ 647 w 2601"/>
              <a:gd name="T3" fmla="*/ 304 h 306"/>
              <a:gd name="T4" fmla="*/ 1863 w 2601"/>
              <a:gd name="T5" fmla="*/ 11 h 306"/>
              <a:gd name="T6" fmla="*/ 2601 w 2601"/>
              <a:gd name="T7" fmla="*/ 2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01" h="306">
                <a:moveTo>
                  <a:pt x="0" y="139"/>
                </a:moveTo>
                <a:cubicBezTo>
                  <a:pt x="0" y="139"/>
                  <a:pt x="179" y="301"/>
                  <a:pt x="647" y="304"/>
                </a:cubicBezTo>
                <a:cubicBezTo>
                  <a:pt x="1090" y="306"/>
                  <a:pt x="1474" y="0"/>
                  <a:pt x="1863" y="11"/>
                </a:cubicBezTo>
                <a:cubicBezTo>
                  <a:pt x="2253" y="21"/>
                  <a:pt x="2601" y="259"/>
                  <a:pt x="2601" y="259"/>
                </a:cubicBezTo>
              </a:path>
            </a:pathLst>
          </a:custGeom>
          <a:noFill/>
          <a:ln w="22225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400"/>
          </a:p>
        </p:txBody>
      </p:sp>
      <p:sp>
        <p:nvSpPr>
          <p:cNvPr id="44" name="矩形 30"/>
          <p:cNvSpPr>
            <a:spLocks noChangeArrowheads="1"/>
          </p:cNvSpPr>
          <p:nvPr/>
        </p:nvSpPr>
        <p:spPr bwMode="auto">
          <a:xfrm>
            <a:off x="717973" y="4897120"/>
            <a:ext cx="1727200" cy="430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目的意义</a:t>
            </a:r>
          </a:p>
        </p:txBody>
      </p:sp>
      <p:sp>
        <p:nvSpPr>
          <p:cNvPr id="46" name="矩形 64"/>
          <p:cNvSpPr>
            <a:spLocks noChangeArrowheads="1"/>
          </p:cNvSpPr>
          <p:nvPr/>
        </p:nvSpPr>
        <p:spPr bwMode="auto">
          <a:xfrm>
            <a:off x="3617164" y="4818834"/>
            <a:ext cx="2068801" cy="430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研究内容</a:t>
            </a:r>
          </a:p>
        </p:txBody>
      </p:sp>
      <p:sp>
        <p:nvSpPr>
          <p:cNvPr id="47" name="矩形 66"/>
          <p:cNvSpPr>
            <a:spLocks noChangeArrowheads="1"/>
          </p:cNvSpPr>
          <p:nvPr/>
        </p:nvSpPr>
        <p:spPr bwMode="auto">
          <a:xfrm>
            <a:off x="6252920" y="3963631"/>
            <a:ext cx="2700245" cy="430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研究方法</a:t>
            </a:r>
          </a:p>
        </p:txBody>
      </p:sp>
      <p:grpSp>
        <p:nvGrpSpPr>
          <p:cNvPr id="48" name="组合 47"/>
          <p:cNvGrpSpPr/>
          <p:nvPr/>
        </p:nvGrpSpPr>
        <p:grpSpPr>
          <a:xfrm>
            <a:off x="1088011" y="3675719"/>
            <a:ext cx="999564" cy="1001764"/>
            <a:chOff x="3437020" y="1033173"/>
            <a:chExt cx="863676" cy="865577"/>
          </a:xfrm>
        </p:grpSpPr>
        <p:sp>
          <p:nvSpPr>
            <p:cNvPr id="49" name="椭圆 18"/>
            <p:cNvSpPr>
              <a:spLocks noChangeArrowheads="1"/>
            </p:cNvSpPr>
            <p:nvPr/>
          </p:nvSpPr>
          <p:spPr bwMode="auto">
            <a:xfrm>
              <a:off x="3437020" y="1033173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7275" y="1169757"/>
              <a:ext cx="552644" cy="566109"/>
            </a:xfrm>
            <a:prstGeom prst="rect">
              <a:avLst/>
            </a:prstGeom>
          </p:spPr>
        </p:pic>
      </p:grpSp>
      <p:sp>
        <p:nvSpPr>
          <p:cNvPr id="51" name="矩形 68"/>
          <p:cNvSpPr>
            <a:spLocks noChangeArrowheads="1"/>
          </p:cNvSpPr>
          <p:nvPr/>
        </p:nvSpPr>
        <p:spPr bwMode="auto">
          <a:xfrm>
            <a:off x="9030289" y="4139350"/>
            <a:ext cx="2651547" cy="430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accent1"/>
                </a:solidFill>
                <a:sym typeface="微软雅黑" panose="020B0503020204020204" pitchFamily="34" charset="-122"/>
              </a:rPr>
              <a:t>研究成果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4028091" y="3651667"/>
            <a:ext cx="999564" cy="1001764"/>
            <a:chOff x="3437020" y="2074814"/>
            <a:chExt cx="863676" cy="865577"/>
          </a:xfrm>
        </p:grpSpPr>
        <p:sp>
          <p:nvSpPr>
            <p:cNvPr id="53" name="椭圆 19"/>
            <p:cNvSpPr>
              <a:spLocks noChangeArrowheads="1"/>
            </p:cNvSpPr>
            <p:nvPr/>
          </p:nvSpPr>
          <p:spPr bwMode="auto">
            <a:xfrm>
              <a:off x="3437020" y="2074814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6360" y="2243692"/>
              <a:ext cx="553608" cy="567096"/>
            </a:xfrm>
            <a:prstGeom prst="rect">
              <a:avLst/>
            </a:prstGeom>
          </p:spPr>
        </p:pic>
      </p:grpSp>
      <p:grpSp>
        <p:nvGrpSpPr>
          <p:cNvPr id="55" name="组合 54"/>
          <p:cNvGrpSpPr/>
          <p:nvPr/>
        </p:nvGrpSpPr>
        <p:grpSpPr>
          <a:xfrm>
            <a:off x="6969566" y="2675235"/>
            <a:ext cx="999564" cy="999925"/>
            <a:chOff x="3437020" y="3157655"/>
            <a:chExt cx="863676" cy="863988"/>
          </a:xfrm>
        </p:grpSpPr>
        <p:sp>
          <p:nvSpPr>
            <p:cNvPr id="56" name="椭圆 20"/>
            <p:cNvSpPr>
              <a:spLocks noChangeArrowheads="1"/>
            </p:cNvSpPr>
            <p:nvPr/>
          </p:nvSpPr>
          <p:spPr bwMode="auto">
            <a:xfrm>
              <a:off x="3437020" y="3157655"/>
              <a:ext cx="863676" cy="86398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3603965" y="3301680"/>
              <a:ext cx="519264" cy="531742"/>
              <a:chOff x="9901114" y="2870043"/>
              <a:chExt cx="1094967" cy="1121279"/>
            </a:xfrm>
          </p:grpSpPr>
          <p:sp>
            <p:nvSpPr>
              <p:cNvPr id="58" name="Freeform 5"/>
              <p:cNvSpPr/>
              <p:nvPr/>
            </p:nvSpPr>
            <p:spPr bwMode="auto">
              <a:xfrm>
                <a:off x="10585467" y="2870043"/>
                <a:ext cx="234963" cy="800500"/>
              </a:xfrm>
              <a:custGeom>
                <a:avLst/>
                <a:gdLst>
                  <a:gd name="T0" fmla="*/ 2 w 43"/>
                  <a:gd name="T1" fmla="*/ 115 h 115"/>
                  <a:gd name="T2" fmla="*/ 3 w 43"/>
                  <a:gd name="T3" fmla="*/ 115 h 115"/>
                  <a:gd name="T4" fmla="*/ 3 w 43"/>
                  <a:gd name="T5" fmla="*/ 115 h 115"/>
                  <a:gd name="T6" fmla="*/ 3 w 43"/>
                  <a:gd name="T7" fmla="*/ 115 h 115"/>
                  <a:gd name="T8" fmla="*/ 4 w 43"/>
                  <a:gd name="T9" fmla="*/ 115 h 115"/>
                  <a:gd name="T10" fmla="*/ 4 w 43"/>
                  <a:gd name="T11" fmla="*/ 115 h 115"/>
                  <a:gd name="T12" fmla="*/ 5 w 43"/>
                  <a:gd name="T13" fmla="*/ 114 h 115"/>
                  <a:gd name="T14" fmla="*/ 22 w 43"/>
                  <a:gd name="T15" fmla="*/ 98 h 115"/>
                  <a:gd name="T16" fmla="*/ 38 w 43"/>
                  <a:gd name="T17" fmla="*/ 114 h 115"/>
                  <a:gd name="T18" fmla="*/ 39 w 43"/>
                  <a:gd name="T19" fmla="*/ 115 h 115"/>
                  <a:gd name="T20" fmla="*/ 39 w 43"/>
                  <a:gd name="T21" fmla="*/ 115 h 115"/>
                  <a:gd name="T22" fmla="*/ 40 w 43"/>
                  <a:gd name="T23" fmla="*/ 115 h 115"/>
                  <a:gd name="T24" fmla="*/ 40 w 43"/>
                  <a:gd name="T25" fmla="*/ 115 h 115"/>
                  <a:gd name="T26" fmla="*/ 40 w 43"/>
                  <a:gd name="T27" fmla="*/ 115 h 115"/>
                  <a:gd name="T28" fmla="*/ 41 w 43"/>
                  <a:gd name="T29" fmla="*/ 115 h 115"/>
                  <a:gd name="T30" fmla="*/ 42 w 43"/>
                  <a:gd name="T31" fmla="*/ 114 h 115"/>
                  <a:gd name="T32" fmla="*/ 43 w 43"/>
                  <a:gd name="T33" fmla="*/ 112 h 115"/>
                  <a:gd name="T34" fmla="*/ 43 w 43"/>
                  <a:gd name="T35" fmla="*/ 27 h 115"/>
                  <a:gd name="T36" fmla="*/ 43 w 43"/>
                  <a:gd name="T37" fmla="*/ 13 h 115"/>
                  <a:gd name="T38" fmla="*/ 43 w 43"/>
                  <a:gd name="T39" fmla="*/ 3 h 115"/>
                  <a:gd name="T40" fmla="*/ 42 w 43"/>
                  <a:gd name="T41" fmla="*/ 1 h 115"/>
                  <a:gd name="T42" fmla="*/ 40 w 43"/>
                  <a:gd name="T43" fmla="*/ 0 h 115"/>
                  <a:gd name="T44" fmla="*/ 3 w 43"/>
                  <a:gd name="T45" fmla="*/ 0 h 115"/>
                  <a:gd name="T46" fmla="*/ 3 w 43"/>
                  <a:gd name="T47" fmla="*/ 0 h 115"/>
                  <a:gd name="T48" fmla="*/ 2 w 43"/>
                  <a:gd name="T49" fmla="*/ 1 h 115"/>
                  <a:gd name="T50" fmla="*/ 2 w 43"/>
                  <a:gd name="T51" fmla="*/ 1 h 115"/>
                  <a:gd name="T52" fmla="*/ 0 w 43"/>
                  <a:gd name="T53" fmla="*/ 3 h 115"/>
                  <a:gd name="T54" fmla="*/ 0 w 43"/>
                  <a:gd name="T55" fmla="*/ 13 h 115"/>
                  <a:gd name="T56" fmla="*/ 0 w 43"/>
                  <a:gd name="T57" fmla="*/ 27 h 115"/>
                  <a:gd name="T58" fmla="*/ 0 w 43"/>
                  <a:gd name="T59" fmla="*/ 112 h 115"/>
                  <a:gd name="T60" fmla="*/ 2 w 43"/>
                  <a:gd name="T61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115">
                    <a:moveTo>
                      <a:pt x="2" y="115"/>
                    </a:moveTo>
                    <a:cubicBezTo>
                      <a:pt x="2" y="115"/>
                      <a:pt x="2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4" y="115"/>
                      <a:pt x="4" y="115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4" y="115"/>
                      <a:pt x="5" y="114"/>
                      <a:pt x="5" y="114"/>
                    </a:cubicBezTo>
                    <a:cubicBezTo>
                      <a:pt x="22" y="98"/>
                      <a:pt x="22" y="98"/>
                      <a:pt x="22" y="98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8" y="114"/>
                      <a:pt x="39" y="115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5"/>
                      <a:pt x="42" y="114"/>
                      <a:pt x="42" y="114"/>
                    </a:cubicBezTo>
                    <a:cubicBezTo>
                      <a:pt x="43" y="114"/>
                      <a:pt x="43" y="113"/>
                      <a:pt x="43" y="112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3"/>
                      <a:pt x="43" y="2"/>
                      <a:pt x="42" y="1"/>
                    </a:cubicBezTo>
                    <a:cubicBezTo>
                      <a:pt x="42" y="1"/>
                      <a:pt x="41" y="0"/>
                      <a:pt x="4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1" y="114"/>
                      <a:pt x="2" y="1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9" name="Freeform 6"/>
              <p:cNvSpPr/>
              <p:nvPr/>
            </p:nvSpPr>
            <p:spPr bwMode="auto">
              <a:xfrm>
                <a:off x="10044830" y="3280407"/>
                <a:ext cx="289711" cy="34679"/>
              </a:xfrm>
              <a:custGeom>
                <a:avLst/>
                <a:gdLst>
                  <a:gd name="T0" fmla="*/ 0 w 53"/>
                  <a:gd name="T1" fmla="*/ 3 h 5"/>
                  <a:gd name="T2" fmla="*/ 3 w 53"/>
                  <a:gd name="T3" fmla="*/ 5 h 5"/>
                  <a:gd name="T4" fmla="*/ 50 w 53"/>
                  <a:gd name="T5" fmla="*/ 5 h 5"/>
                  <a:gd name="T6" fmla="*/ 53 w 53"/>
                  <a:gd name="T7" fmla="*/ 3 h 5"/>
                  <a:gd name="T8" fmla="*/ 50 w 53"/>
                  <a:gd name="T9" fmla="*/ 0 h 5"/>
                  <a:gd name="T10" fmla="*/ 3 w 53"/>
                  <a:gd name="T11" fmla="*/ 0 h 5"/>
                  <a:gd name="T12" fmla="*/ 0 w 5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0" y="3"/>
                    </a:move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3"/>
                    </a:cubicBezTo>
                    <a:cubicBezTo>
                      <a:pt x="53" y="1"/>
                      <a:pt x="52" y="0"/>
                      <a:pt x="5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0" name="Freeform 7"/>
              <p:cNvSpPr/>
              <p:nvPr/>
            </p:nvSpPr>
            <p:spPr bwMode="auto">
              <a:xfrm>
                <a:off x="10044830" y="3442241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1" name="Freeform 8"/>
              <p:cNvSpPr/>
              <p:nvPr/>
            </p:nvSpPr>
            <p:spPr bwMode="auto">
              <a:xfrm>
                <a:off x="10044830" y="3601186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2" name="Freeform 9"/>
              <p:cNvSpPr>
                <a:spLocks noEditPoints="1"/>
              </p:cNvSpPr>
              <p:nvPr/>
            </p:nvSpPr>
            <p:spPr bwMode="auto">
              <a:xfrm>
                <a:off x="9901114" y="2953851"/>
                <a:ext cx="1094967" cy="1037471"/>
              </a:xfrm>
              <a:custGeom>
                <a:avLst/>
                <a:gdLst>
                  <a:gd name="T0" fmla="*/ 177 w 200"/>
                  <a:gd name="T1" fmla="*/ 3 h 149"/>
                  <a:gd name="T2" fmla="*/ 177 w 200"/>
                  <a:gd name="T3" fmla="*/ 17 h 149"/>
                  <a:gd name="T4" fmla="*/ 186 w 200"/>
                  <a:gd name="T5" fmla="*/ 21 h 149"/>
                  <a:gd name="T6" fmla="*/ 186 w 200"/>
                  <a:gd name="T7" fmla="*/ 134 h 149"/>
                  <a:gd name="T8" fmla="*/ 107 w 200"/>
                  <a:gd name="T9" fmla="*/ 134 h 149"/>
                  <a:gd name="T10" fmla="*/ 107 w 200"/>
                  <a:gd name="T11" fmla="*/ 21 h 149"/>
                  <a:gd name="T12" fmla="*/ 117 w 200"/>
                  <a:gd name="T13" fmla="*/ 17 h 149"/>
                  <a:gd name="T14" fmla="*/ 117 w 200"/>
                  <a:gd name="T15" fmla="*/ 3 h 149"/>
                  <a:gd name="T16" fmla="*/ 100 w 200"/>
                  <a:gd name="T17" fmla="*/ 9 h 149"/>
                  <a:gd name="T18" fmla="*/ 53 w 200"/>
                  <a:gd name="T19" fmla="*/ 0 h 149"/>
                  <a:gd name="T20" fmla="*/ 0 w 200"/>
                  <a:gd name="T21" fmla="*/ 20 h 149"/>
                  <a:gd name="T22" fmla="*/ 0 w 200"/>
                  <a:gd name="T23" fmla="*/ 142 h 149"/>
                  <a:gd name="T24" fmla="*/ 2 w 200"/>
                  <a:gd name="T25" fmla="*/ 147 h 149"/>
                  <a:gd name="T26" fmla="*/ 8 w 200"/>
                  <a:gd name="T27" fmla="*/ 149 h 149"/>
                  <a:gd name="T28" fmla="*/ 53 w 200"/>
                  <a:gd name="T29" fmla="*/ 145 h 149"/>
                  <a:gd name="T30" fmla="*/ 99 w 200"/>
                  <a:gd name="T31" fmla="*/ 149 h 149"/>
                  <a:gd name="T32" fmla="*/ 99 w 200"/>
                  <a:gd name="T33" fmla="*/ 149 h 149"/>
                  <a:gd name="T34" fmla="*/ 100 w 200"/>
                  <a:gd name="T35" fmla="*/ 149 h 149"/>
                  <a:gd name="T36" fmla="*/ 100 w 200"/>
                  <a:gd name="T37" fmla="*/ 149 h 149"/>
                  <a:gd name="T38" fmla="*/ 101 w 200"/>
                  <a:gd name="T39" fmla="*/ 149 h 149"/>
                  <a:gd name="T40" fmla="*/ 101 w 200"/>
                  <a:gd name="T41" fmla="*/ 149 h 149"/>
                  <a:gd name="T42" fmla="*/ 146 w 200"/>
                  <a:gd name="T43" fmla="*/ 145 h 149"/>
                  <a:gd name="T44" fmla="*/ 192 w 200"/>
                  <a:gd name="T45" fmla="*/ 149 h 149"/>
                  <a:gd name="T46" fmla="*/ 193 w 200"/>
                  <a:gd name="T47" fmla="*/ 149 h 149"/>
                  <a:gd name="T48" fmla="*/ 197 w 200"/>
                  <a:gd name="T49" fmla="*/ 147 h 149"/>
                  <a:gd name="T50" fmla="*/ 200 w 200"/>
                  <a:gd name="T51" fmla="*/ 142 h 149"/>
                  <a:gd name="T52" fmla="*/ 200 w 200"/>
                  <a:gd name="T53" fmla="*/ 20 h 149"/>
                  <a:gd name="T54" fmla="*/ 177 w 200"/>
                  <a:gd name="T55" fmla="*/ 3 h 149"/>
                  <a:gd name="T56" fmla="*/ 93 w 200"/>
                  <a:gd name="T57" fmla="*/ 134 h 149"/>
                  <a:gd name="T58" fmla="*/ 53 w 200"/>
                  <a:gd name="T59" fmla="*/ 131 h 149"/>
                  <a:gd name="T60" fmla="*/ 14 w 200"/>
                  <a:gd name="T61" fmla="*/ 134 h 149"/>
                  <a:gd name="T62" fmla="*/ 14 w 200"/>
                  <a:gd name="T63" fmla="*/ 21 h 149"/>
                  <a:gd name="T64" fmla="*/ 53 w 200"/>
                  <a:gd name="T65" fmla="*/ 14 h 149"/>
                  <a:gd name="T66" fmla="*/ 93 w 200"/>
                  <a:gd name="T67" fmla="*/ 21 h 149"/>
                  <a:gd name="T68" fmla="*/ 93 w 200"/>
                  <a:gd name="T69" fmla="*/ 13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149">
                    <a:moveTo>
                      <a:pt x="177" y="3"/>
                    </a:moveTo>
                    <a:cubicBezTo>
                      <a:pt x="177" y="17"/>
                      <a:pt x="177" y="17"/>
                      <a:pt x="177" y="17"/>
                    </a:cubicBezTo>
                    <a:cubicBezTo>
                      <a:pt x="181" y="18"/>
                      <a:pt x="185" y="20"/>
                      <a:pt x="186" y="21"/>
                    </a:cubicBezTo>
                    <a:cubicBezTo>
                      <a:pt x="186" y="134"/>
                      <a:pt x="186" y="134"/>
                      <a:pt x="186" y="134"/>
                    </a:cubicBezTo>
                    <a:cubicBezTo>
                      <a:pt x="161" y="130"/>
                      <a:pt x="131" y="130"/>
                      <a:pt x="107" y="134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8" y="20"/>
                      <a:pt x="111" y="18"/>
                      <a:pt x="117" y="17"/>
                    </a:cubicBezTo>
                    <a:cubicBezTo>
                      <a:pt x="117" y="3"/>
                      <a:pt x="117" y="3"/>
                      <a:pt x="117" y="3"/>
                    </a:cubicBezTo>
                    <a:cubicBezTo>
                      <a:pt x="110" y="4"/>
                      <a:pt x="104" y="6"/>
                      <a:pt x="100" y="9"/>
                    </a:cubicBezTo>
                    <a:cubicBezTo>
                      <a:pt x="90" y="2"/>
                      <a:pt x="70" y="0"/>
                      <a:pt x="53" y="0"/>
                    </a:cubicBezTo>
                    <a:cubicBezTo>
                      <a:pt x="29" y="0"/>
                      <a:pt x="0" y="5"/>
                      <a:pt x="0" y="2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4"/>
                      <a:pt x="1" y="146"/>
                      <a:pt x="2" y="147"/>
                    </a:cubicBezTo>
                    <a:cubicBezTo>
                      <a:pt x="4" y="148"/>
                      <a:pt x="6" y="149"/>
                      <a:pt x="8" y="149"/>
                    </a:cubicBezTo>
                    <a:cubicBezTo>
                      <a:pt x="22" y="146"/>
                      <a:pt x="37" y="145"/>
                      <a:pt x="53" y="145"/>
                    </a:cubicBezTo>
                    <a:cubicBezTo>
                      <a:pt x="69" y="145"/>
                      <a:pt x="85" y="146"/>
                      <a:pt x="99" y="149"/>
                    </a:cubicBez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9"/>
                      <a:pt x="99" y="149"/>
                      <a:pt x="100" y="149"/>
                    </a:cubicBezTo>
                    <a:cubicBezTo>
                      <a:pt x="100" y="149"/>
                      <a:pt x="100" y="149"/>
                      <a:pt x="100" y="149"/>
                    </a:cubicBezTo>
                    <a:cubicBezTo>
                      <a:pt x="100" y="149"/>
                      <a:pt x="100" y="149"/>
                      <a:pt x="101" y="149"/>
                    </a:cubicBezTo>
                    <a:cubicBezTo>
                      <a:pt x="101" y="149"/>
                      <a:pt x="101" y="149"/>
                      <a:pt x="101" y="149"/>
                    </a:cubicBezTo>
                    <a:cubicBezTo>
                      <a:pt x="115" y="146"/>
                      <a:pt x="130" y="145"/>
                      <a:pt x="146" y="145"/>
                    </a:cubicBezTo>
                    <a:cubicBezTo>
                      <a:pt x="162" y="145"/>
                      <a:pt x="178" y="146"/>
                      <a:pt x="192" y="149"/>
                    </a:cubicBezTo>
                    <a:cubicBezTo>
                      <a:pt x="192" y="149"/>
                      <a:pt x="192" y="149"/>
                      <a:pt x="193" y="149"/>
                    </a:cubicBezTo>
                    <a:cubicBezTo>
                      <a:pt x="194" y="149"/>
                      <a:pt x="196" y="148"/>
                      <a:pt x="197" y="147"/>
                    </a:cubicBezTo>
                    <a:cubicBezTo>
                      <a:pt x="199" y="146"/>
                      <a:pt x="200" y="144"/>
                      <a:pt x="200" y="142"/>
                    </a:cubicBezTo>
                    <a:cubicBezTo>
                      <a:pt x="200" y="20"/>
                      <a:pt x="200" y="20"/>
                      <a:pt x="200" y="20"/>
                    </a:cubicBezTo>
                    <a:cubicBezTo>
                      <a:pt x="200" y="11"/>
                      <a:pt x="190" y="6"/>
                      <a:pt x="177" y="3"/>
                    </a:cubicBezTo>
                    <a:close/>
                    <a:moveTo>
                      <a:pt x="93" y="134"/>
                    </a:moveTo>
                    <a:cubicBezTo>
                      <a:pt x="80" y="132"/>
                      <a:pt x="67" y="131"/>
                      <a:pt x="53" y="131"/>
                    </a:cubicBezTo>
                    <a:cubicBezTo>
                      <a:pt x="40" y="131"/>
                      <a:pt x="26" y="132"/>
                      <a:pt x="14" y="13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8"/>
                      <a:pt x="30" y="14"/>
                      <a:pt x="53" y="14"/>
                    </a:cubicBezTo>
                    <a:cubicBezTo>
                      <a:pt x="76" y="14"/>
                      <a:pt x="90" y="18"/>
                      <a:pt x="93" y="21"/>
                    </a:cubicBezTo>
                    <a:lnTo>
                      <a:pt x="93" y="1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9858482" y="2882545"/>
            <a:ext cx="999564" cy="1001763"/>
            <a:chOff x="3437020" y="5246272"/>
            <a:chExt cx="863676" cy="865576"/>
          </a:xfrm>
        </p:grpSpPr>
        <p:sp>
          <p:nvSpPr>
            <p:cNvPr id="74" name="椭圆 21"/>
            <p:cNvSpPr>
              <a:spLocks noChangeArrowheads="1"/>
            </p:cNvSpPr>
            <p:nvPr/>
          </p:nvSpPr>
          <p:spPr bwMode="auto">
            <a:xfrm>
              <a:off x="3437020" y="5246272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4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75" name="Freeform 9"/>
            <p:cNvSpPr>
              <a:spLocks noEditPoints="1"/>
            </p:cNvSpPr>
            <p:nvPr/>
          </p:nvSpPr>
          <p:spPr bwMode="auto">
            <a:xfrm>
              <a:off x="3564624" y="5446833"/>
              <a:ext cx="605440" cy="464249"/>
            </a:xfrm>
            <a:custGeom>
              <a:avLst/>
              <a:gdLst>
                <a:gd name="T0" fmla="*/ 16 w 104"/>
                <a:gd name="T1" fmla="*/ 2 h 79"/>
                <a:gd name="T2" fmla="*/ 27 w 104"/>
                <a:gd name="T3" fmla="*/ 4 h 79"/>
                <a:gd name="T4" fmla="*/ 19 w 104"/>
                <a:gd name="T5" fmla="*/ 48 h 79"/>
                <a:gd name="T6" fmla="*/ 4 w 104"/>
                <a:gd name="T7" fmla="*/ 45 h 79"/>
                <a:gd name="T8" fmla="*/ 16 w 104"/>
                <a:gd name="T9" fmla="*/ 2 h 79"/>
                <a:gd name="T10" fmla="*/ 18 w 104"/>
                <a:gd name="T11" fmla="*/ 65 h 79"/>
                <a:gd name="T12" fmla="*/ 16 w 104"/>
                <a:gd name="T13" fmla="*/ 72 h 79"/>
                <a:gd name="T14" fmla="*/ 101 w 104"/>
                <a:gd name="T15" fmla="*/ 72 h 79"/>
                <a:gd name="T16" fmla="*/ 104 w 104"/>
                <a:gd name="T17" fmla="*/ 72 h 79"/>
                <a:gd name="T18" fmla="*/ 104 w 104"/>
                <a:gd name="T19" fmla="*/ 68 h 79"/>
                <a:gd name="T20" fmla="*/ 104 w 104"/>
                <a:gd name="T21" fmla="*/ 26 h 79"/>
                <a:gd name="T22" fmla="*/ 104 w 104"/>
                <a:gd name="T23" fmla="*/ 24 h 79"/>
                <a:gd name="T24" fmla="*/ 103 w 104"/>
                <a:gd name="T25" fmla="*/ 23 h 79"/>
                <a:gd name="T26" fmla="*/ 90 w 104"/>
                <a:gd name="T27" fmla="*/ 10 h 79"/>
                <a:gd name="T28" fmla="*/ 89 w 104"/>
                <a:gd name="T29" fmla="*/ 9 h 79"/>
                <a:gd name="T30" fmla="*/ 87 w 104"/>
                <a:gd name="T31" fmla="*/ 9 h 79"/>
                <a:gd name="T32" fmla="*/ 31 w 104"/>
                <a:gd name="T33" fmla="*/ 9 h 79"/>
                <a:gd name="T34" fmla="*/ 31 w 104"/>
                <a:gd name="T35" fmla="*/ 17 h 79"/>
                <a:gd name="T36" fmla="*/ 84 w 104"/>
                <a:gd name="T37" fmla="*/ 17 h 79"/>
                <a:gd name="T38" fmla="*/ 83 w 104"/>
                <a:gd name="T39" fmla="*/ 28 h 79"/>
                <a:gd name="T40" fmla="*/ 83 w 104"/>
                <a:gd name="T41" fmla="*/ 30 h 79"/>
                <a:gd name="T42" fmla="*/ 85 w 104"/>
                <a:gd name="T43" fmla="*/ 30 h 79"/>
                <a:gd name="T44" fmla="*/ 97 w 104"/>
                <a:gd name="T45" fmla="*/ 29 h 79"/>
                <a:gd name="T46" fmla="*/ 97 w 104"/>
                <a:gd name="T47" fmla="*/ 65 h 79"/>
                <a:gd name="T48" fmla="*/ 18 w 104"/>
                <a:gd name="T49" fmla="*/ 65 h 79"/>
                <a:gd name="T50" fmla="*/ 95 w 104"/>
                <a:gd name="T51" fmla="*/ 26 h 79"/>
                <a:gd name="T52" fmla="*/ 86 w 104"/>
                <a:gd name="T53" fmla="*/ 26 h 79"/>
                <a:gd name="T54" fmla="*/ 87 w 104"/>
                <a:gd name="T55" fmla="*/ 18 h 79"/>
                <a:gd name="T56" fmla="*/ 95 w 104"/>
                <a:gd name="T57" fmla="*/ 26 h 79"/>
                <a:gd name="T58" fmla="*/ 32 w 104"/>
                <a:gd name="T59" fmla="*/ 43 h 79"/>
                <a:gd name="T60" fmla="*/ 74 w 104"/>
                <a:gd name="T61" fmla="*/ 43 h 79"/>
                <a:gd name="T62" fmla="*/ 74 w 104"/>
                <a:gd name="T63" fmla="*/ 45 h 79"/>
                <a:gd name="T64" fmla="*/ 32 w 104"/>
                <a:gd name="T65" fmla="*/ 45 h 79"/>
                <a:gd name="T66" fmla="*/ 32 w 104"/>
                <a:gd name="T67" fmla="*/ 43 h 79"/>
                <a:gd name="T68" fmla="*/ 32 w 104"/>
                <a:gd name="T69" fmla="*/ 32 h 79"/>
                <a:gd name="T70" fmla="*/ 71 w 104"/>
                <a:gd name="T71" fmla="*/ 32 h 79"/>
                <a:gd name="T72" fmla="*/ 71 w 104"/>
                <a:gd name="T73" fmla="*/ 35 h 79"/>
                <a:gd name="T74" fmla="*/ 32 w 104"/>
                <a:gd name="T75" fmla="*/ 35 h 79"/>
                <a:gd name="T76" fmla="*/ 32 w 104"/>
                <a:gd name="T77" fmla="*/ 32 h 79"/>
                <a:gd name="T78" fmla="*/ 32 w 104"/>
                <a:gd name="T79" fmla="*/ 22 h 79"/>
                <a:gd name="T80" fmla="*/ 71 w 104"/>
                <a:gd name="T81" fmla="*/ 22 h 79"/>
                <a:gd name="T82" fmla="*/ 71 w 104"/>
                <a:gd name="T83" fmla="*/ 25 h 79"/>
                <a:gd name="T84" fmla="*/ 32 w 104"/>
                <a:gd name="T85" fmla="*/ 25 h 79"/>
                <a:gd name="T86" fmla="*/ 32 w 104"/>
                <a:gd name="T87" fmla="*/ 22 h 79"/>
                <a:gd name="T88" fmla="*/ 3 w 104"/>
                <a:gd name="T89" fmla="*/ 66 h 79"/>
                <a:gd name="T90" fmla="*/ 9 w 104"/>
                <a:gd name="T91" fmla="*/ 68 h 79"/>
                <a:gd name="T92" fmla="*/ 9 w 104"/>
                <a:gd name="T93" fmla="*/ 74 h 79"/>
                <a:gd name="T94" fmla="*/ 5 w 104"/>
                <a:gd name="T95" fmla="*/ 79 h 79"/>
                <a:gd name="T96" fmla="*/ 2 w 104"/>
                <a:gd name="T97" fmla="*/ 78 h 79"/>
                <a:gd name="T98" fmla="*/ 0 w 104"/>
                <a:gd name="T99" fmla="*/ 72 h 79"/>
                <a:gd name="T100" fmla="*/ 3 w 104"/>
                <a:gd name="T101" fmla="*/ 66 h 79"/>
                <a:gd name="T102" fmla="*/ 4 w 104"/>
                <a:gd name="T103" fmla="*/ 48 h 79"/>
                <a:gd name="T104" fmla="*/ 2 w 104"/>
                <a:gd name="T105" fmla="*/ 65 h 79"/>
                <a:gd name="T106" fmla="*/ 12 w 104"/>
                <a:gd name="T107" fmla="*/ 67 h 79"/>
                <a:gd name="T108" fmla="*/ 17 w 104"/>
                <a:gd name="T109" fmla="*/ 51 h 79"/>
                <a:gd name="T110" fmla="*/ 4 w 104"/>
                <a:gd name="T111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4" h="79">
                  <a:moveTo>
                    <a:pt x="16" y="2"/>
                  </a:moveTo>
                  <a:cubicBezTo>
                    <a:pt x="21" y="0"/>
                    <a:pt x="24" y="1"/>
                    <a:pt x="27" y="4"/>
                  </a:cubicBezTo>
                  <a:cubicBezTo>
                    <a:pt x="26" y="20"/>
                    <a:pt x="23" y="35"/>
                    <a:pt x="19" y="48"/>
                  </a:cubicBezTo>
                  <a:cubicBezTo>
                    <a:pt x="14" y="47"/>
                    <a:pt x="9" y="46"/>
                    <a:pt x="4" y="45"/>
                  </a:cubicBezTo>
                  <a:cubicBezTo>
                    <a:pt x="6" y="29"/>
                    <a:pt x="10" y="15"/>
                    <a:pt x="16" y="2"/>
                  </a:cubicBezTo>
                  <a:close/>
                  <a:moveTo>
                    <a:pt x="18" y="6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69" y="72"/>
                    <a:pt x="74" y="72"/>
                    <a:pt x="101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12"/>
                    <a:pt x="31" y="14"/>
                    <a:pt x="31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79" y="65"/>
                    <a:pt x="57" y="65"/>
                    <a:pt x="18" y="65"/>
                  </a:cubicBezTo>
                  <a:close/>
                  <a:moveTo>
                    <a:pt x="95" y="26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95" y="26"/>
                    <a:pt x="95" y="26"/>
                    <a:pt x="95" y="26"/>
                  </a:cubicBezTo>
                  <a:close/>
                  <a:moveTo>
                    <a:pt x="32" y="43"/>
                  </a:moveTo>
                  <a:cubicBezTo>
                    <a:pt x="74" y="43"/>
                    <a:pt x="74" y="43"/>
                    <a:pt x="74" y="43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3"/>
                    <a:pt x="32" y="43"/>
                    <a:pt x="32" y="43"/>
                  </a:cubicBezTo>
                  <a:close/>
                  <a:moveTo>
                    <a:pt x="32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2" y="22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" y="66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79"/>
                    <a:pt x="3" y="79"/>
                    <a:pt x="2" y="7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48"/>
                  </a:moveTo>
                  <a:cubicBezTo>
                    <a:pt x="3" y="53"/>
                    <a:pt x="3" y="59"/>
                    <a:pt x="2" y="65"/>
                  </a:cubicBezTo>
                  <a:cubicBezTo>
                    <a:pt x="5" y="65"/>
                    <a:pt x="9" y="66"/>
                    <a:pt x="12" y="67"/>
                  </a:cubicBezTo>
                  <a:cubicBezTo>
                    <a:pt x="14" y="61"/>
                    <a:pt x="15" y="56"/>
                    <a:pt x="17" y="51"/>
                  </a:cubicBezTo>
                  <a:cubicBezTo>
                    <a:pt x="13" y="50"/>
                    <a:pt x="9" y="49"/>
                    <a:pt x="4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4" grpId="0"/>
      <p:bldP spid="46" grpId="0"/>
      <p:bldP spid="47" grpId="0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0" algn="ctr"/>
            <a:endParaRPr lang="zh-CN" altLang="en-US" sz="2400"/>
          </a:p>
        </p:txBody>
      </p:sp>
      <p:sp>
        <p:nvSpPr>
          <p:cNvPr id="37" name="梯形 36"/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0" algn="ctr"/>
            <a:endParaRPr lang="zh-CN" altLang="en-US" sz="2400"/>
          </a:p>
        </p:txBody>
      </p:sp>
      <p:sp>
        <p:nvSpPr>
          <p:cNvPr id="27" name="文本框 2"/>
          <p:cNvSpPr txBox="1"/>
          <p:nvPr/>
        </p:nvSpPr>
        <p:spPr>
          <a:xfrm>
            <a:off x="3729079" y="2556165"/>
            <a:ext cx="1261884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Part</a:t>
            </a:r>
            <a:r>
              <a:rPr lang="en-US" altLang="zh-CN" sz="7200" b="1" dirty="0">
                <a:solidFill>
                  <a:schemeClr val="bg1"/>
                </a:solidFill>
              </a:rPr>
              <a:t>1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384797" y="2741512"/>
            <a:ext cx="2646878" cy="830997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</a:rPr>
              <a:t>目的意义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8839200" y="2508673"/>
            <a:ext cx="2980267" cy="1255038"/>
            <a:chOff x="9140243" y="2649839"/>
            <a:chExt cx="1965983" cy="1232556"/>
          </a:xfrm>
        </p:grpSpPr>
        <p:sp>
          <p:nvSpPr>
            <p:cNvPr id="32" name="矩形 31"/>
            <p:cNvSpPr/>
            <p:nvPr/>
          </p:nvSpPr>
          <p:spPr>
            <a:xfrm>
              <a:off x="9140243" y="2649839"/>
              <a:ext cx="1965983" cy="453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kumimoji="1" lang="en-US" altLang="zh-CN" sz="2400" dirty="0">
                  <a:solidFill>
                    <a:schemeClr val="bg1"/>
                  </a:solidFill>
                </a:rPr>
                <a:t>1-1 </a:t>
              </a:r>
              <a:r>
                <a:rPr kumimoji="1" lang="zh-CN" altLang="en-US" sz="2400" dirty="0">
                  <a:solidFill>
                    <a:schemeClr val="bg1"/>
                  </a:solidFill>
                </a:rPr>
                <a:t>选题背景</a:t>
              </a:r>
              <a:endParaRPr kumimoji="1" lang="zh-CN" altLang="en-US" sz="2400" dirty="0">
                <a:solidFill>
                  <a:srgbClr val="002060"/>
                </a:solidFill>
                <a:highlight>
                  <a:srgbClr val="FFFF00"/>
                </a:highlight>
                <a:sym typeface="微软雅黑" panose="020B0503020204020204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9140243" y="3037020"/>
              <a:ext cx="1601046" cy="453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</a:rPr>
                <a:t>1-2 </a:t>
              </a:r>
              <a:r>
                <a:rPr lang="zh-CN" altLang="en-US" sz="2400" dirty="0">
                  <a:solidFill>
                    <a:schemeClr val="bg1"/>
                  </a:solidFill>
                </a:rPr>
                <a:t>研究目的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9140243" y="3429000"/>
              <a:ext cx="1601046" cy="4533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kumimoji="1" lang="en-US" altLang="zh-CN" sz="2400" dirty="0">
                  <a:solidFill>
                    <a:schemeClr val="bg1"/>
                  </a:solidFill>
                </a:rPr>
                <a:t>1-3 </a:t>
              </a:r>
              <a:r>
                <a:rPr kumimoji="1" lang="zh-CN" altLang="en-US" sz="2400" dirty="0">
                  <a:solidFill>
                    <a:schemeClr val="bg1"/>
                  </a:solidFill>
                </a:rPr>
                <a:t>研究意义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7" grpId="0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组合 93"/>
          <p:cNvGrpSpPr/>
          <p:nvPr/>
        </p:nvGrpSpPr>
        <p:grpSpPr>
          <a:xfrm>
            <a:off x="1103302" y="1265223"/>
            <a:ext cx="9992583" cy="3882919"/>
            <a:chOff x="2954339" y="1279908"/>
            <a:chExt cx="7162269" cy="2740780"/>
          </a:xfrm>
        </p:grpSpPr>
        <p:sp>
          <p:nvSpPr>
            <p:cNvPr id="95" name="矩形 94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2325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dirty="0">
                  <a:solidFill>
                    <a:srgbClr val="000000"/>
                  </a:solidFill>
                  <a:latin typeface="SimSun" panose="02010600030101010101" pitchFamily="2" charset="-122"/>
                  <a:ea typeface="SimSun" panose="02010600030101010101" pitchFamily="2" charset="-122"/>
                </a:rPr>
                <a:t>  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编程的初学者通常从一门主流语言入门，比如</a:t>
              </a:r>
              <a:r>
                <a:rPr lang="en-US" altLang="zh-CN" sz="1800" b="0" dirty="0">
                  <a:solidFill>
                    <a:srgbClr val="000000"/>
                  </a:solidFill>
                  <a:effectLst/>
                  <a:latin typeface="CMR10"/>
                </a:rPr>
                <a:t>C++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，</a:t>
              </a:r>
              <a:r>
                <a:rPr lang="en-US" altLang="zh-CN" sz="1800" b="0" dirty="0">
                  <a:solidFill>
                    <a:srgbClr val="000000"/>
                  </a:solidFill>
                  <a:effectLst/>
                  <a:latin typeface="CMR10"/>
                </a:rPr>
                <a:t>Dev-C++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作为一款较为基础的</a:t>
              </a:r>
              <a:r>
                <a:rPr lang="en-US" altLang="zh-CN" sz="1800" b="0" dirty="0">
                  <a:solidFill>
                    <a:srgbClr val="000000"/>
                  </a:solidFill>
                  <a:effectLst/>
                  <a:latin typeface="CMR10"/>
                </a:rPr>
                <a:t>C++IDE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成为了常见选择。</a:t>
              </a:r>
              <a:endParaRPr lang="en-US" altLang="zh-CN" sz="1800" b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800" b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dirty="0">
                  <a:solidFill>
                    <a:srgbClr val="000000"/>
                  </a:solidFill>
                  <a:latin typeface="SimSun" panose="02010600030101010101" pitchFamily="2" charset="-122"/>
                  <a:ea typeface="SimSun" panose="02010600030101010101" pitchFamily="2" charset="-122"/>
                </a:rPr>
                <a:t>  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游戏引擎作为</a:t>
              </a:r>
              <a:r>
                <a:rPr lang="en-US" altLang="zh-CN" sz="1800" b="0" dirty="0">
                  <a:solidFill>
                    <a:srgbClr val="000000"/>
                  </a:solidFill>
                  <a:effectLst/>
                  <a:latin typeface="CMR10"/>
                </a:rPr>
                <a:t>IDE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的一种，既与其他</a:t>
              </a:r>
              <a:r>
                <a:rPr lang="en-US" altLang="zh-CN" sz="1800" b="0" dirty="0">
                  <a:solidFill>
                    <a:srgbClr val="000000"/>
                  </a:solidFill>
                  <a:effectLst/>
                  <a:latin typeface="CMR10"/>
                </a:rPr>
                <a:t>IDE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具有相似的架构和操作模式，又有它独特的功能特性，其中</a:t>
              </a:r>
              <a:r>
                <a:rPr lang="en-US" altLang="zh-CN" sz="1800" b="0" dirty="0">
                  <a:solidFill>
                    <a:srgbClr val="000000"/>
                  </a:solidFill>
                  <a:effectLst/>
                  <a:latin typeface="CMR10"/>
                </a:rPr>
                <a:t>Godot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以完全免费且开源的特性，以及其出色的</a:t>
              </a:r>
              <a:r>
                <a:rPr lang="en-US" altLang="zh-CN" sz="1800" b="0" dirty="0">
                  <a:solidFill>
                    <a:srgbClr val="000000"/>
                  </a:solidFill>
                  <a:effectLst/>
                  <a:latin typeface="CMR10"/>
                </a:rPr>
                <a:t>2D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渲染性能， 获得了众多独立开发者和小型团队的青睐。</a:t>
              </a:r>
              <a:endParaRPr lang="en-US" altLang="zh-CN" sz="1800" b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800" b="0" dirty="0">
                <a:solidFill>
                  <a:srgbClr val="00000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  本文将以</a:t>
              </a:r>
              <a:r>
                <a:rPr lang="en-US" altLang="zh-CN" sz="1800" b="0" dirty="0">
                  <a:solidFill>
                    <a:srgbClr val="000000"/>
                  </a:solidFill>
                  <a:effectLst/>
                  <a:latin typeface="CMR10"/>
                </a:rPr>
                <a:t>Dev-C++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和</a:t>
              </a:r>
              <a:r>
                <a:rPr lang="en-US" altLang="zh-CN" sz="1800" b="0" dirty="0">
                  <a:solidFill>
                    <a:srgbClr val="000000"/>
                  </a:solidFill>
                  <a:effectLst/>
                  <a:latin typeface="CMR10"/>
                </a:rPr>
                <a:t>Godot</a:t>
              </a:r>
              <a:r>
                <a:rPr lang="zh-CN" altLang="en-US" sz="1800" b="0" dirty="0">
                  <a:solidFill>
                    <a:srgbClr val="000000"/>
                  </a:solidFill>
                  <a:effectLst/>
                  <a:latin typeface="SimSun" panose="02010600030101010101" pitchFamily="2" charset="-122"/>
                  <a:ea typeface="SimSun" panose="02010600030101010101" pitchFamily="2" charset="-122"/>
                </a:rPr>
                <a:t>为例，聚焦于它们的在程序设计方面的一 些功能特性，希望能增进读者对两种工具的理解。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963100" y="1279908"/>
              <a:ext cx="867699" cy="2824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选题背景</a:t>
              </a:r>
            </a:p>
          </p:txBody>
        </p:sp>
      </p:grpSp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634917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b="1" dirty="0">
                <a:solidFill>
                  <a:schemeClr val="accent1"/>
                </a:solidFill>
              </a:rPr>
              <a:t>选题背景</a:t>
            </a:r>
            <a:endParaRPr lang="zh-CN" altLang="en-US" b="1" dirty="0">
              <a:solidFill>
                <a:schemeClr val="accent1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b="1" dirty="0">
                <a:solidFill>
                  <a:schemeClr val="accent1"/>
                </a:solidFill>
                <a:latin typeface="Arial" panose="020B0604020202020204" pitchFamily="34" charset="0"/>
              </a:rPr>
              <a:t>研究目的</a:t>
            </a: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915218" y="1785930"/>
            <a:ext cx="7685313" cy="465118"/>
            <a:chOff x="3002037" y="1465798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14" name="矩形 13"/>
            <p:cNvSpPr/>
            <p:nvPr/>
          </p:nvSpPr>
          <p:spPr bwMode="auto">
            <a:xfrm>
              <a:off x="3002037" y="1465798"/>
              <a:ext cx="7067433" cy="369332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920" tIns="60960" rIns="121920" bIns="60960" numCol="1" rtlCol="0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033223" y="1474123"/>
              <a:ext cx="5688633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3" dirty="0">
                  <a:solidFill>
                    <a:srgbClr val="F8F8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通过比较功能特性，加深初学者对两种</a:t>
              </a:r>
              <a:r>
                <a:rPr lang="en-US" altLang="zh-CN" sz="2133" dirty="0">
                  <a:solidFill>
                    <a:srgbClr val="F8F8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IDE</a:t>
              </a:r>
              <a:r>
                <a:rPr lang="zh-CN" altLang="en-US" sz="2133" dirty="0">
                  <a:solidFill>
                    <a:srgbClr val="F8F8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的理解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915218" y="4050356"/>
            <a:ext cx="7685313" cy="465119"/>
            <a:chOff x="3002037" y="3922395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 bwMode="auto">
            <a:xfrm>
              <a:off x="3002037" y="3922395"/>
              <a:ext cx="7067433" cy="369332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920" tIns="60960" rIns="121920" bIns="60960" numCol="1" rtlCol="0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23808" y="3939647"/>
              <a:ext cx="6186738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3" dirty="0">
                  <a:solidFill>
                    <a:srgbClr val="F8F8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从初学者的角度，给出相应学习策略</a:t>
              </a:r>
            </a:p>
          </p:txBody>
        </p:sp>
      </p:grpSp>
      <p:sp>
        <p:nvSpPr>
          <p:cNvPr id="23" name="等腰三角形 2"/>
          <p:cNvSpPr/>
          <p:nvPr/>
        </p:nvSpPr>
        <p:spPr bwMode="auto">
          <a:xfrm rot="2747878">
            <a:off x="1396483" y="1729450"/>
            <a:ext cx="1323028" cy="1530812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none" lIns="91440" tIns="45720" rIns="91440" bIns="45720" anchor="ctr"/>
          <a:lstStyle/>
          <a:p>
            <a:pPr algn="ctr"/>
            <a:endParaRPr lang="zh-CN" altLang="en-US" sz="1467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51062" y="2317796"/>
            <a:ext cx="858447" cy="492344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sz="2667" b="1" dirty="0"/>
              <a:t>1</a:t>
            </a:r>
          </a:p>
        </p:txBody>
      </p:sp>
      <p:sp>
        <p:nvSpPr>
          <p:cNvPr id="25" name="等腰三角形 2"/>
          <p:cNvSpPr/>
          <p:nvPr/>
        </p:nvSpPr>
        <p:spPr bwMode="auto">
          <a:xfrm rot="3036074">
            <a:off x="1396482" y="4055973"/>
            <a:ext cx="1323031" cy="1530816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none" lIns="91440" tIns="45720" rIns="91440" bIns="45720" anchor="ctr"/>
          <a:lstStyle/>
          <a:p>
            <a:pPr algn="ctr"/>
            <a:endParaRPr lang="zh-CN" altLang="en-US" sz="1467" ker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51506" y="4658915"/>
            <a:ext cx="858447" cy="492344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667" b="1" dirty="0"/>
              <a:t>2</a:t>
            </a:r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23" grpId="0" animBg="1"/>
      <p:bldP spid="24" grpId="0"/>
      <p:bldP spid="25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1F33E-A8C2-2A52-DDF3-EAE77CF77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>
            <a:extLst>
              <a:ext uri="{FF2B5EF4-FFF2-40B4-BE49-F238E27FC236}">
                <a16:creationId xmlns:a16="http://schemas.microsoft.com/office/drawing/2014/main" id="{B3D7A38F-B128-549F-C1C3-E11D2C6881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b="1" dirty="0">
                <a:solidFill>
                  <a:schemeClr val="accent1"/>
                </a:solidFill>
                <a:latin typeface="Arial" panose="020B0604020202020204" pitchFamily="34" charset="0"/>
              </a:rPr>
              <a:t>研究意义</a:t>
            </a:r>
          </a:p>
        </p:txBody>
      </p:sp>
      <p:sp>
        <p:nvSpPr>
          <p:cNvPr id="16" name="等腰三角形 47">
            <a:extLst>
              <a:ext uri="{FF2B5EF4-FFF2-40B4-BE49-F238E27FC236}">
                <a16:creationId xmlns:a16="http://schemas.microsoft.com/office/drawing/2014/main" id="{7F4A07B0-C082-168F-B0D8-34FF2424756A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D41B7AE-592A-56BF-A6B3-E0D8BC9C8BB8}"/>
              </a:ext>
            </a:extLst>
          </p:cNvPr>
          <p:cNvGrpSpPr/>
          <p:nvPr/>
        </p:nvGrpSpPr>
        <p:grpSpPr>
          <a:xfrm>
            <a:off x="2915218" y="1785930"/>
            <a:ext cx="7685313" cy="465118"/>
            <a:chOff x="3002037" y="1465798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1DBE2F2-6A79-825F-2633-599BDE7D46D3}"/>
                </a:ext>
              </a:extLst>
            </p:cNvPr>
            <p:cNvSpPr/>
            <p:nvPr/>
          </p:nvSpPr>
          <p:spPr bwMode="auto">
            <a:xfrm>
              <a:off x="3002037" y="1465798"/>
              <a:ext cx="7067433" cy="369332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920" tIns="60960" rIns="121920" bIns="60960" numCol="1" rtlCol="0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3708C2-B73E-7746-93BE-3AD255143E4A}"/>
                </a:ext>
              </a:extLst>
            </p:cNvPr>
            <p:cNvSpPr txBox="1"/>
            <p:nvPr/>
          </p:nvSpPr>
          <p:spPr>
            <a:xfrm>
              <a:off x="3033223" y="1474123"/>
              <a:ext cx="5688633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3" dirty="0">
                  <a:solidFill>
                    <a:srgbClr val="F8F8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帮助初学者作出合适的学习选择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8299292-D118-C80B-CEA5-561EB5D3239B}"/>
              </a:ext>
            </a:extLst>
          </p:cNvPr>
          <p:cNvGrpSpPr/>
          <p:nvPr/>
        </p:nvGrpSpPr>
        <p:grpSpPr>
          <a:xfrm>
            <a:off x="2915218" y="4050356"/>
            <a:ext cx="7685313" cy="465119"/>
            <a:chOff x="3002037" y="3922395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C364BC7D-F94B-2968-3663-1D0D7EA52371}"/>
                </a:ext>
              </a:extLst>
            </p:cNvPr>
            <p:cNvSpPr/>
            <p:nvPr/>
          </p:nvSpPr>
          <p:spPr bwMode="auto">
            <a:xfrm>
              <a:off x="3002037" y="3922395"/>
              <a:ext cx="7067433" cy="369332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21920" tIns="60960" rIns="121920" bIns="60960" numCol="1" rtlCol="0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8053029-CD74-91FD-AFD7-9B5D3247D554}"/>
                </a:ext>
              </a:extLst>
            </p:cNvPr>
            <p:cNvSpPr txBox="1"/>
            <p:nvPr/>
          </p:nvSpPr>
          <p:spPr>
            <a:xfrm>
              <a:off x="3023808" y="3939644"/>
              <a:ext cx="6186738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133" dirty="0">
                  <a:solidFill>
                    <a:srgbClr val="F8F8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使初学者入门能更得心应手</a:t>
              </a:r>
            </a:p>
          </p:txBody>
        </p:sp>
      </p:grpSp>
      <p:sp>
        <p:nvSpPr>
          <p:cNvPr id="23" name="等腰三角形 2">
            <a:extLst>
              <a:ext uri="{FF2B5EF4-FFF2-40B4-BE49-F238E27FC236}">
                <a16:creationId xmlns:a16="http://schemas.microsoft.com/office/drawing/2014/main" id="{7178C556-47A3-B8B0-F9A3-94C53DA68510}"/>
              </a:ext>
            </a:extLst>
          </p:cNvPr>
          <p:cNvSpPr/>
          <p:nvPr/>
        </p:nvSpPr>
        <p:spPr bwMode="auto">
          <a:xfrm rot="2747878">
            <a:off x="1396483" y="1729450"/>
            <a:ext cx="1323028" cy="1530812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none" lIns="91440" tIns="45720" rIns="91440" bIns="45720" anchor="ctr"/>
          <a:lstStyle/>
          <a:p>
            <a:pPr algn="ctr"/>
            <a:endParaRPr lang="zh-CN" altLang="en-US" sz="1467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0E3D49-E4C8-5A05-80A9-4F5FB2D00E23}"/>
              </a:ext>
            </a:extLst>
          </p:cNvPr>
          <p:cNvSpPr txBox="1"/>
          <p:nvPr/>
        </p:nvSpPr>
        <p:spPr>
          <a:xfrm>
            <a:off x="1551062" y="2317796"/>
            <a:ext cx="858447" cy="492344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sz="2667" b="1" dirty="0"/>
              <a:t>1</a:t>
            </a:r>
          </a:p>
        </p:txBody>
      </p:sp>
      <p:sp>
        <p:nvSpPr>
          <p:cNvPr id="25" name="等腰三角形 2">
            <a:extLst>
              <a:ext uri="{FF2B5EF4-FFF2-40B4-BE49-F238E27FC236}">
                <a16:creationId xmlns:a16="http://schemas.microsoft.com/office/drawing/2014/main" id="{F5A68F38-453C-C817-CE89-B72D47D03D73}"/>
              </a:ext>
            </a:extLst>
          </p:cNvPr>
          <p:cNvSpPr/>
          <p:nvPr/>
        </p:nvSpPr>
        <p:spPr bwMode="auto">
          <a:xfrm rot="3036074">
            <a:off x="1396482" y="4055973"/>
            <a:ext cx="1323031" cy="1530816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none" lIns="91440" tIns="45720" rIns="91440" bIns="45720" anchor="ctr"/>
          <a:lstStyle/>
          <a:p>
            <a:pPr algn="ctr"/>
            <a:endParaRPr lang="zh-CN" altLang="en-US" sz="1467" ker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BCCC60-2422-2CDB-A0C3-8DED60E651E6}"/>
              </a:ext>
            </a:extLst>
          </p:cNvPr>
          <p:cNvSpPr txBox="1"/>
          <p:nvPr/>
        </p:nvSpPr>
        <p:spPr>
          <a:xfrm>
            <a:off x="1551506" y="4658915"/>
            <a:ext cx="858447" cy="492344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667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72637492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23" grpId="0" animBg="1"/>
      <p:bldP spid="24" grpId="0"/>
      <p:bldP spid="25" grpId="0" animBg="1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0" algn="ctr"/>
            <a:endParaRPr lang="zh-CN" altLang="en-US" sz="2400"/>
          </a:p>
        </p:txBody>
      </p:sp>
      <p:sp>
        <p:nvSpPr>
          <p:cNvPr id="37" name="梯形 36"/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0" algn="ctr"/>
            <a:endParaRPr lang="zh-CN" altLang="en-US" sz="2400"/>
          </a:p>
        </p:txBody>
      </p:sp>
      <p:sp>
        <p:nvSpPr>
          <p:cNvPr id="27" name="文本框 2"/>
          <p:cNvSpPr txBox="1"/>
          <p:nvPr/>
        </p:nvSpPr>
        <p:spPr>
          <a:xfrm>
            <a:off x="3729079" y="2556165"/>
            <a:ext cx="1261884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Part</a:t>
            </a:r>
            <a:r>
              <a:rPr lang="en-US" altLang="zh-CN" sz="7200" b="1" dirty="0">
                <a:solidFill>
                  <a:schemeClr val="bg1"/>
                </a:solidFill>
              </a:rPr>
              <a:t>2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638798" y="2692405"/>
            <a:ext cx="2646878" cy="830997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zh-CN" altLang="en-US" sz="4800" b="1" dirty="0">
                <a:solidFill>
                  <a:schemeClr val="bg1"/>
                </a:solidFill>
              </a:rPr>
              <a:t>研究内容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7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87191" y="3041543"/>
            <a:ext cx="10612856" cy="1719669"/>
            <a:chOff x="787171" y="2988535"/>
            <a:chExt cx="10612880" cy="1719669"/>
          </a:xfrm>
        </p:grpSpPr>
        <p:sp>
          <p:nvSpPr>
            <p:cNvPr id="7" name="椭圆 6"/>
            <p:cNvSpPr/>
            <p:nvPr/>
          </p:nvSpPr>
          <p:spPr>
            <a:xfrm>
              <a:off x="787171" y="3378470"/>
              <a:ext cx="939802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</a:t>
              </a:r>
            </a:p>
          </p:txBody>
        </p:sp>
        <p:sp>
          <p:nvSpPr>
            <p:cNvPr id="8" name="虚尾箭头 7"/>
            <p:cNvSpPr/>
            <p:nvPr/>
          </p:nvSpPr>
          <p:spPr>
            <a:xfrm>
              <a:off x="1975573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2664243" y="3378470"/>
              <a:ext cx="939800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整理</a:t>
              </a:r>
            </a:p>
          </p:txBody>
        </p:sp>
        <p:sp>
          <p:nvSpPr>
            <p:cNvPr id="10" name="虚尾箭头 9"/>
            <p:cNvSpPr/>
            <p:nvPr/>
          </p:nvSpPr>
          <p:spPr>
            <a:xfrm>
              <a:off x="3736008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4445879" y="3378470"/>
              <a:ext cx="939800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拓展</a:t>
              </a:r>
            </a:p>
          </p:txBody>
        </p:sp>
        <p:sp>
          <p:nvSpPr>
            <p:cNvPr id="12" name="虚尾箭头 11"/>
            <p:cNvSpPr/>
            <p:nvPr/>
          </p:nvSpPr>
          <p:spPr>
            <a:xfrm>
              <a:off x="5496443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6163909" y="2988535"/>
              <a:ext cx="1719669" cy="17196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</a:t>
              </a:r>
            </a:p>
          </p:txBody>
        </p:sp>
        <p:sp>
          <p:nvSpPr>
            <p:cNvPr id="14" name="椭圆 13"/>
            <p:cNvSpPr/>
            <p:nvPr/>
          </p:nvSpPr>
          <p:spPr>
            <a:xfrm>
              <a:off x="8619402" y="3378470"/>
              <a:ext cx="939800" cy="93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结论</a:t>
              </a:r>
            </a:p>
          </p:txBody>
        </p:sp>
        <p:sp>
          <p:nvSpPr>
            <p:cNvPr id="15" name="虚尾箭头 14"/>
            <p:cNvSpPr/>
            <p:nvPr/>
          </p:nvSpPr>
          <p:spPr>
            <a:xfrm>
              <a:off x="7983741" y="3670570"/>
              <a:ext cx="546100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虚尾箭头 15"/>
            <p:cNvSpPr/>
            <p:nvPr/>
          </p:nvSpPr>
          <p:spPr>
            <a:xfrm>
              <a:off x="9659366" y="3670570"/>
              <a:ext cx="546100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0316234" y="3306462"/>
              <a:ext cx="1083817" cy="108381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建议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345848" y="1373965"/>
            <a:ext cx="1343303" cy="1828323"/>
            <a:chOff x="4831624" y="1054578"/>
            <a:chExt cx="1343304" cy="1828322"/>
          </a:xfrm>
        </p:grpSpPr>
        <p:sp>
          <p:nvSpPr>
            <p:cNvPr id="25" name="椭圆 24"/>
            <p:cNvSpPr/>
            <p:nvPr/>
          </p:nvSpPr>
          <p:spPr>
            <a:xfrm>
              <a:off x="4831624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 flipV="1">
              <a:off x="4885010" y="1054578"/>
              <a:ext cx="0" cy="1701322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3"/>
            <p:cNvSpPr txBox="1"/>
            <p:nvPr/>
          </p:nvSpPr>
          <p:spPr>
            <a:xfrm>
              <a:off x="4964339" y="1054578"/>
              <a:ext cx="12105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三层维度</a:t>
              </a:r>
              <a:endPara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7444827" y="1294865"/>
            <a:ext cx="1594068" cy="1852387"/>
            <a:chOff x="895845" y="1030514"/>
            <a:chExt cx="1594067" cy="1852386"/>
          </a:xfrm>
        </p:grpSpPr>
        <p:sp>
          <p:nvSpPr>
            <p:cNvPr id="35" name="椭圆 34"/>
            <p:cNvSpPr/>
            <p:nvPr/>
          </p:nvSpPr>
          <p:spPr>
            <a:xfrm>
              <a:off x="895845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6" name="直接连接符 35"/>
            <p:cNvCxnSpPr>
              <a:stCxn id="35" idx="0"/>
            </p:cNvCxnSpPr>
            <p:nvPr/>
          </p:nvCxnSpPr>
          <p:spPr>
            <a:xfrm flipV="1">
              <a:off x="959345" y="1030514"/>
              <a:ext cx="0" cy="1725386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"/>
            <p:cNvSpPr txBox="1"/>
            <p:nvPr/>
          </p:nvSpPr>
          <p:spPr>
            <a:xfrm>
              <a:off x="1022845" y="1144667"/>
              <a:ext cx="1467067" cy="16312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四项层级</a:t>
              </a:r>
              <a:endPara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代码编译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编译器集成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项目管理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入门之路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矩形 46"/>
          <p:cNvSpPr>
            <a:spLocks noChangeArrowheads="1"/>
          </p:cNvSpPr>
          <p:nvPr/>
        </p:nvSpPr>
        <p:spPr bwMode="auto">
          <a:xfrm>
            <a:off x="634918" y="237124"/>
            <a:ext cx="3139636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b="1" dirty="0">
                <a:solidFill>
                  <a:schemeClr val="accent1"/>
                </a:solidFill>
                <a:latin typeface="Arial" panose="020B0604020202020204" pitchFamily="34" charset="0"/>
              </a:rPr>
              <a:t>研究内容</a:t>
            </a:r>
            <a:r>
              <a:rPr lang="en-US" altLang="zh-CN" b="1" dirty="0">
                <a:solidFill>
                  <a:schemeClr val="accent1"/>
                </a:solidFill>
                <a:latin typeface="Arial" panose="020B0604020202020204" pitchFamily="34" charset="0"/>
              </a:rPr>
              <a:t>          </a:t>
            </a:r>
            <a:r>
              <a:rPr lang="en-US" altLang="zh-CN" b="1" dirty="0">
                <a:solidFill>
                  <a:schemeClr val="accent1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47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3FFF74E-A8CD-90E8-C9A8-C57E02640659}"/>
              </a:ext>
            </a:extLst>
          </p:cNvPr>
          <p:cNvSpPr txBox="1"/>
          <p:nvPr/>
        </p:nvSpPr>
        <p:spPr>
          <a:xfrm>
            <a:off x="3478564" y="1728254"/>
            <a:ext cx="1210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功能支撑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软件操作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学习资料</a:t>
            </a:r>
          </a:p>
        </p:txBody>
      </p: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9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梯形 34"/>
          <p:cNvSpPr/>
          <p:nvPr/>
        </p:nvSpPr>
        <p:spPr>
          <a:xfrm rot="16200000">
            <a:off x="7446198" y="-451317"/>
            <a:ext cx="2291737" cy="7199871"/>
          </a:xfrm>
          <a:prstGeom prst="trapezoid">
            <a:avLst>
              <a:gd name="adj" fmla="val 16935"/>
            </a:avLst>
          </a:prstGeom>
          <a:solidFill>
            <a:srgbClr val="071F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0" algn="ctr"/>
            <a:endParaRPr lang="zh-CN" altLang="en-US" sz="2400"/>
          </a:p>
        </p:txBody>
      </p:sp>
      <p:sp>
        <p:nvSpPr>
          <p:cNvPr id="37" name="梯形 36"/>
          <p:cNvSpPr/>
          <p:nvPr/>
        </p:nvSpPr>
        <p:spPr>
          <a:xfrm rot="5400000">
            <a:off x="1331640" y="636804"/>
            <a:ext cx="2344067" cy="5007345"/>
          </a:xfrm>
          <a:prstGeom prst="trapezoid">
            <a:avLst>
              <a:gd name="adj" fmla="val 17865"/>
            </a:avLst>
          </a:prstGeom>
          <a:solidFill>
            <a:schemeClr val="bg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0" algn="ctr"/>
            <a:endParaRPr lang="zh-CN" altLang="en-US" sz="2400"/>
          </a:p>
        </p:txBody>
      </p:sp>
      <p:sp>
        <p:nvSpPr>
          <p:cNvPr id="27" name="文本框 2"/>
          <p:cNvSpPr txBox="1"/>
          <p:nvPr/>
        </p:nvSpPr>
        <p:spPr>
          <a:xfrm>
            <a:off x="3729079" y="2556165"/>
            <a:ext cx="1261884" cy="120032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Part</a:t>
            </a:r>
            <a:r>
              <a:rPr lang="en-US" altLang="zh-CN" sz="7200" b="1" dirty="0">
                <a:solidFill>
                  <a:schemeClr val="bg1"/>
                </a:solidFill>
              </a:rPr>
              <a:t>3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638798" y="2692405"/>
            <a:ext cx="2646878" cy="830997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</a:rPr>
              <a:t>研究方法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27" grpId="0"/>
      <p:bldP spid="29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457</Words>
  <Application>Microsoft Office PowerPoint</Application>
  <PresentationFormat>宽屏</PresentationFormat>
  <Paragraphs>110</Paragraphs>
  <Slides>15</Slides>
  <Notes>15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CMR10</vt:lpstr>
      <vt:lpstr>等线</vt:lpstr>
      <vt:lpstr>等线 Light</vt:lpstr>
      <vt:lpstr>SimSun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功泽 刘</dc:creator>
  <cp:lastModifiedBy>功泽 刘</cp:lastModifiedBy>
  <cp:revision>34</cp:revision>
  <dcterms:created xsi:type="dcterms:W3CDTF">2024-12-18T10:08:53Z</dcterms:created>
  <dcterms:modified xsi:type="dcterms:W3CDTF">2024-12-18T14:43:30Z</dcterms:modified>
</cp:coreProperties>
</file>

<file path=docProps/thumbnail.jpeg>
</file>